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Lst>
  <p:sldSz cx="18288000" cy="10287000"/>
  <p:notesSz cx="6858000" cy="9144000"/>
  <p:embeddedFontLst>
    <p:embeddedFont>
      <p:font typeface="Arimo" panose="020B0604020202020204" charset="0"/>
      <p:regular r:id="rId19"/>
    </p:embeddedFont>
    <p:embeddedFont>
      <p:font typeface="Calibri" panose="020F0502020204030204" pitchFamily="34" charset="0"/>
      <p:regular r:id="rId20"/>
      <p:bold r:id="rId21"/>
      <p:italic r:id="rId22"/>
      <p:boldItalic r:id="rId23"/>
    </p:embeddedFont>
    <p:embeddedFont>
      <p:font typeface="Cy Grotesk Key" panose="020B0604020202020204" charset="-18"/>
      <p:regular r:id="rId24"/>
    </p:embeddedFont>
    <p:embeddedFont>
      <p:font typeface="Cy Grotesk Key Bold" panose="020B0604020202020204" charset="-18"/>
      <p:regular r:id="rId25"/>
    </p:embeddedFont>
    <p:embeddedFont>
      <p:font typeface="Monument" panose="020B0604020202020204" charset="0"/>
      <p:regular r:id="rId26"/>
    </p:embeddedFont>
    <p:embeddedFont>
      <p:font typeface="Open Sans" panose="020B0604020202020204" charset="0"/>
      <p:regular r:id="rId27"/>
    </p:embeddedFont>
    <p:embeddedFont>
      <p:font typeface="Open Sans Bold" panose="020B0604020202020204" charset="0"/>
      <p:regular r:id="rId2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5" d="100"/>
          <a:sy n="55" d="100"/>
        </p:scale>
        <p:origin x="65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5/9/2024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5/9/2024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5/9/2024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5/9/2024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5/9/2024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5/9/2024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hyperlink" Target="https://e-tom.s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hyperlink" Target="https://safe.si/gradiva/zlozenke-in-plakati/e-letak-moja-gola-fotka-je-na-netu?utm_source=canva&amp;utm_medium=iframely" TargetMode="External"/><Relationship Id="rId5" Type="http://schemas.openxmlformats.org/officeDocument/2006/relationships/hyperlink" Target="https://safe.si/nasveti/neprimerne-in-nezakonite-vsebine/seksting" TargetMode="Externa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hyperlink" Target="https://e-tom.si" TargetMode="External"/><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hyperlink" Target="https://www.spletno-oko.si" TargetMode="Externa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4.png"/><Relationship Id="rId7" Type="http://schemas.openxmlformats.org/officeDocument/2006/relationships/hyperlink" Target="https://safe.si/napotek/kako-prepoznati-da-je-otrok-zrtev-groominga?width=900&amp;height=900&amp;iframe=true" TargetMode="External"/><Relationship Id="rId2" Type="http://schemas.openxmlformats.org/officeDocument/2006/relationships/image" Target="../media/image29.jpeg"/><Relationship Id="rId1" Type="http://schemas.openxmlformats.org/officeDocument/2006/relationships/slideLayout" Target="../slideLayouts/slideLayout7.xml"/><Relationship Id="rId6" Type="http://schemas.openxmlformats.org/officeDocument/2006/relationships/hyperlink" Target="https://safe.si/napotek/preventivni-ukrepi-proti-spletnemu-groomingu?width=900&amp;height=900&amp;iframe=true" TargetMode="External"/><Relationship Id="rId5" Type="http://schemas.openxmlformats.org/officeDocument/2006/relationships/hyperlink" Target="https://safe.si/video/spletno-oko-videi/spletni-grooming-spletno-prijateljstvo-slabimi-nameni" TargetMode="External"/><Relationship Id="rId4" Type="http://schemas.openxmlformats.org/officeDocument/2006/relationships/hyperlink" Target="https://safe.si/neprimerne-in-nezakonite-vsebine/spletni-grooming"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safe.si/neprimerne-in-nezakonite-vsebine/spletni-izzivi" TargetMode="External"/><Relationship Id="rId3" Type="http://schemas.openxmlformats.org/officeDocument/2006/relationships/image" Target="../media/image14.png"/><Relationship Id="rId7" Type="http://schemas.openxmlformats.org/officeDocument/2006/relationships/hyperlink" Target="https://safe.si/nasveti/neprimerne-in-nezakonite-vsebine"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3.jpeg"/><Relationship Id="rId11" Type="http://schemas.openxmlformats.org/officeDocument/2006/relationships/hyperlink" Target="https://safe.si/nasveti/neprimerne-in-nezakonite-vsebine/zavajajoce-vsebine" TargetMode="External"/><Relationship Id="rId5" Type="http://schemas.openxmlformats.org/officeDocument/2006/relationships/image" Target="../media/image32.svg"/><Relationship Id="rId10" Type="http://schemas.openxmlformats.org/officeDocument/2006/relationships/hyperlink" Target="https://safe.si/nasveti/neprimerne-in-nezakonite-vsebine/spletna-pornografija" TargetMode="External"/><Relationship Id="rId4" Type="http://schemas.openxmlformats.org/officeDocument/2006/relationships/image" Target="../media/image31.png"/><Relationship Id="rId9" Type="http://schemas.openxmlformats.org/officeDocument/2006/relationships/hyperlink" Target="https://safe.si/nasveti/neprimerne-in-nezakonite-vsebine/nasilje-na-spletu"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4.png"/><Relationship Id="rId7" Type="http://schemas.openxmlformats.org/officeDocument/2006/relationships/image" Target="../media/image37.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35.svg"/><Relationship Id="rId4" Type="http://schemas.openxmlformats.org/officeDocument/2006/relationships/image" Target="../media/image34.png"/><Relationship Id="rId9" Type="http://schemas.openxmlformats.org/officeDocument/2006/relationships/hyperlink" Target="https://safe.si/starsi/starsevski-nadzor-nad-mobilnimi-telefon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hyperlink" Target="https://www.spletno-oko.si"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hyperlink" Target="https://www.policija.si/svetujemo-ozavescamo/varnost-na-internetu/spletno-nasilje-in-spolne-zlorabe-otrok-na-internetu/medvrstnisko-spletno-nasilje" TargetMode="External"/><Relationship Id="rId3" Type="http://schemas.openxmlformats.org/officeDocument/2006/relationships/image" Target="../media/image14.png"/><Relationship Id="rId7" Type="http://schemas.openxmlformats.org/officeDocument/2006/relationships/hyperlink" Target="https://safe.si" TargetMode="External"/><Relationship Id="rId12" Type="http://schemas.openxmlformats.org/officeDocument/2006/relationships/image" Target="../media/image4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hyperlink" Target="https://www.varninainternetu.si" TargetMode="External"/><Relationship Id="rId5" Type="http://schemas.openxmlformats.org/officeDocument/2006/relationships/hyperlink" Target="https://e-tom.si" TargetMode="External"/><Relationship Id="rId15" Type="http://schemas.openxmlformats.org/officeDocument/2006/relationships/hyperlink" Target="https://safe.si/sites/default/files/problematika_spletne_varnosti_a5_dec_2018_web_popravljena.pdf" TargetMode="External"/><Relationship Id="rId10" Type="http://schemas.openxmlformats.org/officeDocument/2006/relationships/image" Target="../media/image28.png"/><Relationship Id="rId4" Type="http://schemas.openxmlformats.org/officeDocument/2006/relationships/image" Target="../media/image39.png"/><Relationship Id="rId9" Type="http://schemas.openxmlformats.org/officeDocument/2006/relationships/hyperlink" Target="https://www.spletno-oko.si" TargetMode="External"/><Relationship Id="rId14" Type="http://schemas.openxmlformats.org/officeDocument/2006/relationships/hyperlink" Target="https://safe.si/sites/default/files/safe_prirocnik_za_starse_2022_e-izdaja.si_.pdf"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hyperlink" Target="https://safe.si/napotek/zasciti-svoj-racun-2-stopenjsko-avtentikacijo"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safe.si/video/sejfko-sprasuje/ali-je-treba-imeti-za-vsako-druzabno-omrezje-svoje-geslo" TargetMode="External"/><Relationship Id="rId5" Type="http://schemas.openxmlformats.org/officeDocument/2006/relationships/hyperlink" Target="https://safe.si/nasveti/moja-identiteta-in-zasebnost/varna-gesla" TargetMode="Externa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hyperlink" Target="https://safe.si/nasveti/moja-identiteta-in-zasebnost/zascita-zasebnosti-na-spletu" TargetMode="External"/><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8" Type="http://schemas.openxmlformats.org/officeDocument/2006/relationships/hyperlink" Target="https://safe.si/nasveti/obnasanje-na-spletu/obnasanje-in-komuniciranje-na-spletu-10-naj-nasvetov" TargetMode="External"/><Relationship Id="rId3" Type="http://schemas.openxmlformats.org/officeDocument/2006/relationships/image" Target="../media/image14.png"/><Relationship Id="rId7" Type="http://schemas.openxmlformats.org/officeDocument/2006/relationships/hyperlink" Target="https://safe.si/nasveti/obnasanje-na-spletu"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9.jpeg"/><Relationship Id="rId5" Type="http://schemas.openxmlformats.org/officeDocument/2006/relationships/image" Target="../media/image18.svg"/><Relationship Id="rId4" Type="http://schemas.openxmlformats.org/officeDocument/2006/relationships/image" Target="../media/image17.png"/><Relationship Id="rId9" Type="http://schemas.openxmlformats.org/officeDocument/2006/relationships/hyperlink" Target="https://spletnik.si/blog/bonton-na-spletu/"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safe.si/nasveti/prekomerna-raba-novih-tehnologij/zasvojenost-z-igrami" TargetMode="External"/><Relationship Id="rId3" Type="http://schemas.openxmlformats.org/officeDocument/2006/relationships/hyperlink" Target="https://safe.si/nasveti/igranje-iger-in-virtualni-svetovi" TargetMode="External"/><Relationship Id="rId7" Type="http://schemas.openxmlformats.org/officeDocument/2006/relationships/hyperlink" Target="https://safe.si/nasveti/igranje-iger-in-virtualni-svetovi/igranje-iger-in-virtualni-svetovi-10-naj-nasvetov"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hyperlink" Target="https://pegi.info" TargetMode="Externa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safe.si/nasveti/prekomerna-raba-novih-tehnologij" TargetMode="External"/><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hyperlink" Target="https://safe.si/gradiva/gradiva-za-starse/smernice-za-uporabo-zaslonov-pri-otrocih-in-mladostnikih" TargetMode="External"/><Relationship Id="rId5" Type="http://schemas.openxmlformats.org/officeDocument/2006/relationships/hyperlink" Target="https://safe.si/napotek/znaki-da-otrok-postaja-zasvojen-telefonom-ali-racunalnikom?width=900&amp;height=900&amp;iframe=true" TargetMode="Externa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Freeform 3"/>
          <p:cNvSpPr/>
          <p:nvPr/>
        </p:nvSpPr>
        <p:spPr>
          <a:xfrm>
            <a:off x="9790447" y="1547590"/>
            <a:ext cx="7194818" cy="7191820"/>
          </a:xfrm>
          <a:custGeom>
            <a:avLst/>
            <a:gdLst/>
            <a:ahLst/>
            <a:cxnLst/>
            <a:rect l="l" t="t" r="r" b="b"/>
            <a:pathLst>
              <a:path w="7194818" h="7191820">
                <a:moveTo>
                  <a:pt x="0" y="0"/>
                </a:moveTo>
                <a:lnTo>
                  <a:pt x="7194818" y="0"/>
                </a:lnTo>
                <a:lnTo>
                  <a:pt x="7194818" y="7191820"/>
                </a:lnTo>
                <a:lnTo>
                  <a:pt x="0" y="71918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AutoShape 4"/>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5" name="AutoShape 5"/>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6" name="TextBox 6"/>
          <p:cNvSpPr txBox="1"/>
          <p:nvPr/>
        </p:nvSpPr>
        <p:spPr>
          <a:xfrm>
            <a:off x="1303948" y="865716"/>
            <a:ext cx="8234727" cy="4634231"/>
          </a:xfrm>
          <a:prstGeom prst="rect">
            <a:avLst/>
          </a:prstGeom>
        </p:spPr>
        <p:txBody>
          <a:bodyPr lIns="0" tIns="0" rIns="0" bIns="0" rtlCol="0" anchor="t">
            <a:spAutoFit/>
          </a:bodyPr>
          <a:lstStyle/>
          <a:p>
            <a:pPr algn="l">
              <a:lnSpc>
                <a:spcPts val="12319"/>
              </a:lnSpc>
              <a:spcBef>
                <a:spcPct val="0"/>
              </a:spcBef>
            </a:pPr>
            <a:r>
              <a:rPr lang="en-US" sz="8799">
                <a:solidFill>
                  <a:srgbClr val="FFFFFF"/>
                </a:solidFill>
                <a:latin typeface="Monument"/>
              </a:rPr>
              <a:t>VARNOST NA SPLETU</a:t>
            </a:r>
          </a:p>
        </p:txBody>
      </p:sp>
      <p:sp>
        <p:nvSpPr>
          <p:cNvPr id="7" name="TextBox 7"/>
          <p:cNvSpPr txBox="1"/>
          <p:nvPr/>
        </p:nvSpPr>
        <p:spPr>
          <a:xfrm>
            <a:off x="1303948" y="5791991"/>
            <a:ext cx="8013587" cy="2726059"/>
          </a:xfrm>
          <a:prstGeom prst="rect">
            <a:avLst/>
          </a:prstGeom>
        </p:spPr>
        <p:txBody>
          <a:bodyPr lIns="0" tIns="0" rIns="0" bIns="0" rtlCol="0" anchor="t">
            <a:spAutoFit/>
          </a:bodyPr>
          <a:lstStyle/>
          <a:p>
            <a:pPr algn="l">
              <a:lnSpc>
                <a:spcPts val="7379"/>
              </a:lnSpc>
            </a:pPr>
            <a:r>
              <a:rPr lang="en-US" sz="4099">
                <a:solidFill>
                  <a:srgbClr val="FFFFFF"/>
                </a:solidFill>
                <a:latin typeface="Cy Grotesk Key"/>
              </a:rPr>
              <a:t>OŠ Franca Lešnika - Vuka </a:t>
            </a:r>
          </a:p>
          <a:p>
            <a:pPr algn="l">
              <a:lnSpc>
                <a:spcPts val="7379"/>
              </a:lnSpc>
            </a:pPr>
            <a:r>
              <a:rPr lang="en-US" sz="4099">
                <a:solidFill>
                  <a:srgbClr val="FFFFFF"/>
                </a:solidFill>
                <a:latin typeface="Cy Grotesk Key"/>
              </a:rPr>
              <a:t>Slivnica pri Mariboru</a:t>
            </a:r>
          </a:p>
          <a:p>
            <a:pPr algn="l">
              <a:lnSpc>
                <a:spcPts val="7379"/>
              </a:lnSpc>
            </a:pPr>
            <a:r>
              <a:rPr lang="en-US" sz="4099">
                <a:solidFill>
                  <a:srgbClr val="FFFFFF"/>
                </a:solidFill>
                <a:latin typeface="Cy Grotesk Key"/>
              </a:rPr>
              <a:t>maj 2024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26111" b="-26111"/>
            </a:stretch>
          </a:blipFill>
        </p:spPr>
      </p:sp>
      <p:sp>
        <p:nvSpPr>
          <p:cNvPr id="3" name="Freeform 3"/>
          <p:cNvSpPr/>
          <p:nvPr/>
        </p:nvSpPr>
        <p:spPr>
          <a:xfrm>
            <a:off x="566287" y="6652134"/>
            <a:ext cx="1273112" cy="701803"/>
          </a:xfrm>
          <a:custGeom>
            <a:avLst/>
            <a:gdLst/>
            <a:ahLst/>
            <a:cxnLst/>
            <a:rect l="l" t="t" r="r" b="b"/>
            <a:pathLst>
              <a:path w="1273112" h="701803">
                <a:moveTo>
                  <a:pt x="0" y="0"/>
                </a:moveTo>
                <a:lnTo>
                  <a:pt x="1273113" y="0"/>
                </a:lnTo>
                <a:lnTo>
                  <a:pt x="1273113" y="701803"/>
                </a:lnTo>
                <a:lnTo>
                  <a:pt x="0" y="701803"/>
                </a:lnTo>
                <a:lnTo>
                  <a:pt x="0" y="0"/>
                </a:lnTo>
                <a:close/>
              </a:path>
            </a:pathLst>
          </a:custGeom>
          <a:blipFill>
            <a:blip r:embed="rId3"/>
            <a:stretch>
              <a:fillRect/>
            </a:stretch>
          </a:blipFill>
        </p:spPr>
      </p:sp>
      <p:sp>
        <p:nvSpPr>
          <p:cNvPr id="4" name="TextBox 4"/>
          <p:cNvSpPr txBox="1"/>
          <p:nvPr/>
        </p:nvSpPr>
        <p:spPr>
          <a:xfrm>
            <a:off x="566287" y="1330231"/>
            <a:ext cx="11328917" cy="4453255"/>
          </a:xfrm>
          <a:prstGeom prst="rect">
            <a:avLst/>
          </a:prstGeom>
        </p:spPr>
        <p:txBody>
          <a:bodyPr lIns="0" tIns="0" rIns="0" bIns="0" rtlCol="0" anchor="t">
            <a:spAutoFit/>
          </a:bodyPr>
          <a:lstStyle/>
          <a:p>
            <a:pPr algn="just">
              <a:lnSpc>
                <a:spcPts val="3919"/>
              </a:lnSpc>
            </a:pPr>
            <a:r>
              <a:rPr lang="en-US" sz="2799" dirty="0" err="1">
                <a:solidFill>
                  <a:srgbClr val="FFFFFF"/>
                </a:solidFill>
                <a:latin typeface="Cy Grotesk Key"/>
              </a:rPr>
              <a:t>Otrok</a:t>
            </a:r>
            <a:r>
              <a:rPr lang="en-US" sz="2799" dirty="0">
                <a:solidFill>
                  <a:srgbClr val="FFFFFF"/>
                </a:solidFill>
                <a:latin typeface="Cy Grotesk Key"/>
              </a:rPr>
              <a:t> se </a:t>
            </a:r>
            <a:r>
              <a:rPr lang="en-US" sz="2799" dirty="0" err="1">
                <a:solidFill>
                  <a:srgbClr val="FFFFFF"/>
                </a:solidFill>
                <a:latin typeface="Cy Grotesk Key"/>
              </a:rPr>
              <a:t>bo</a:t>
            </a:r>
            <a:r>
              <a:rPr lang="en-US" sz="2799" dirty="0">
                <a:solidFill>
                  <a:srgbClr val="FFFFFF"/>
                </a:solidFill>
                <a:latin typeface="Cy Grotesk Key"/>
              </a:rPr>
              <a:t> </a:t>
            </a:r>
            <a:r>
              <a:rPr lang="en-US" sz="2799" dirty="0" err="1">
                <a:solidFill>
                  <a:srgbClr val="FFFFFF"/>
                </a:solidFill>
                <a:latin typeface="Cy Grotesk Key"/>
              </a:rPr>
              <a:t>verjetno</a:t>
            </a:r>
            <a:r>
              <a:rPr lang="en-US" sz="2799" dirty="0">
                <a:solidFill>
                  <a:srgbClr val="FFFFFF"/>
                </a:solidFill>
                <a:latin typeface="Cy Grotesk Key"/>
              </a:rPr>
              <a:t> </a:t>
            </a:r>
            <a:r>
              <a:rPr lang="en-US" sz="2799" dirty="0" err="1">
                <a:solidFill>
                  <a:srgbClr val="FFFFFF"/>
                </a:solidFill>
                <a:latin typeface="Cy Grotesk Key"/>
              </a:rPr>
              <a:t>srečal</a:t>
            </a:r>
            <a:r>
              <a:rPr lang="en-US" sz="2799" dirty="0">
                <a:solidFill>
                  <a:srgbClr val="FFFFFF"/>
                </a:solidFill>
                <a:latin typeface="Cy Grotesk Key"/>
              </a:rPr>
              <a:t> s </a:t>
            </a:r>
            <a:r>
              <a:rPr lang="en-US" sz="2799" dirty="0" err="1">
                <a:solidFill>
                  <a:srgbClr val="FFFFFF"/>
                </a:solidFill>
                <a:latin typeface="Cy Grotesk Key"/>
              </a:rPr>
              <a:t>katero</a:t>
            </a:r>
            <a:r>
              <a:rPr lang="en-US" sz="2799" dirty="0">
                <a:solidFill>
                  <a:srgbClr val="FFFFFF"/>
                </a:solidFill>
                <a:latin typeface="Cy Grotesk Key"/>
              </a:rPr>
              <a:t> od </a:t>
            </a:r>
            <a:r>
              <a:rPr lang="en-US" sz="2799" dirty="0" err="1">
                <a:solidFill>
                  <a:srgbClr val="FFFFFF"/>
                </a:solidFill>
                <a:latin typeface="Cy Grotesk Key"/>
              </a:rPr>
              <a:t>oblik</a:t>
            </a:r>
            <a:r>
              <a:rPr lang="en-US" sz="2799" dirty="0">
                <a:solidFill>
                  <a:srgbClr val="FFFFFF"/>
                </a:solidFill>
                <a:latin typeface="Cy Grotesk Key"/>
              </a:rPr>
              <a:t> </a:t>
            </a:r>
            <a:r>
              <a:rPr lang="en-US" sz="2799" dirty="0" err="1">
                <a:solidFill>
                  <a:srgbClr val="FFFFFF"/>
                </a:solidFill>
                <a:latin typeface="Cy Grotesk Key"/>
              </a:rPr>
              <a:t>spletnega</a:t>
            </a:r>
            <a:r>
              <a:rPr lang="en-US" sz="2799" dirty="0">
                <a:solidFill>
                  <a:srgbClr val="FFFFFF"/>
                </a:solidFill>
                <a:latin typeface="Cy Grotesk Key"/>
              </a:rPr>
              <a:t> </a:t>
            </a:r>
            <a:r>
              <a:rPr lang="en-US" sz="2799" dirty="0" err="1">
                <a:solidFill>
                  <a:srgbClr val="FFFFFF"/>
                </a:solidFill>
                <a:latin typeface="Cy Grotesk Key"/>
              </a:rPr>
              <a:t>nasila</a:t>
            </a:r>
            <a:r>
              <a:rPr lang="en-US" sz="2799" dirty="0">
                <a:solidFill>
                  <a:srgbClr val="FFFFFF"/>
                </a:solidFill>
                <a:latin typeface="Cy Grotesk Key"/>
              </a:rPr>
              <a:t>:</a:t>
            </a:r>
          </a:p>
          <a:p>
            <a:pPr marL="604519" lvl="1" indent="-302260" algn="just">
              <a:lnSpc>
                <a:spcPts val="3919"/>
              </a:lnSpc>
              <a:buFont typeface="Arial"/>
              <a:buChar char="•"/>
            </a:pPr>
            <a:r>
              <a:rPr lang="en-US" sz="2799" dirty="0" err="1">
                <a:solidFill>
                  <a:srgbClr val="FFFFFF"/>
                </a:solidFill>
                <a:latin typeface="Cy Grotesk Key"/>
              </a:rPr>
              <a:t>žaljiva</a:t>
            </a:r>
            <a:r>
              <a:rPr lang="en-US" sz="2799" dirty="0">
                <a:solidFill>
                  <a:srgbClr val="FFFFFF"/>
                </a:solidFill>
                <a:latin typeface="Cy Grotesk Key"/>
              </a:rPr>
              <a:t> </a:t>
            </a:r>
            <a:r>
              <a:rPr lang="en-US" sz="2799" dirty="0" err="1">
                <a:solidFill>
                  <a:srgbClr val="FFFFFF"/>
                </a:solidFill>
                <a:latin typeface="Cy Grotesk Key"/>
              </a:rPr>
              <a:t>sporočila</a:t>
            </a:r>
            <a:r>
              <a:rPr lang="en-US" sz="2799" dirty="0">
                <a:solidFill>
                  <a:srgbClr val="FFFFFF"/>
                </a:solidFill>
                <a:latin typeface="Cy Grotesk Key"/>
              </a:rPr>
              <a:t> in </a:t>
            </a:r>
            <a:r>
              <a:rPr lang="en-US" sz="2799" dirty="0" err="1">
                <a:solidFill>
                  <a:srgbClr val="FFFFFF"/>
                </a:solidFill>
                <a:latin typeface="Cy Grotesk Key"/>
              </a:rPr>
              <a:t>komentarji</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obrekovanje</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lažni</a:t>
            </a:r>
            <a:r>
              <a:rPr lang="en-US" sz="2799" dirty="0">
                <a:solidFill>
                  <a:srgbClr val="FFFFFF"/>
                </a:solidFill>
                <a:latin typeface="Cy Grotesk Key"/>
              </a:rPr>
              <a:t> </a:t>
            </a:r>
            <a:r>
              <a:rPr lang="en-US" sz="2799" dirty="0" err="1">
                <a:solidFill>
                  <a:srgbClr val="FFFFFF"/>
                </a:solidFill>
                <a:latin typeface="Cy Grotesk Key"/>
              </a:rPr>
              <a:t>profili</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vdiranje</a:t>
            </a:r>
            <a:r>
              <a:rPr lang="en-US" sz="2799" dirty="0">
                <a:solidFill>
                  <a:srgbClr val="FFFFFF"/>
                </a:solidFill>
                <a:latin typeface="Cy Grotesk Key"/>
              </a:rPr>
              <a:t> v profile</a:t>
            </a:r>
          </a:p>
          <a:p>
            <a:pPr marL="604519" lvl="1" indent="-302260" algn="just">
              <a:lnSpc>
                <a:spcPts val="3919"/>
              </a:lnSpc>
              <a:buFont typeface="Arial"/>
              <a:buChar char="•"/>
            </a:pPr>
            <a:r>
              <a:rPr lang="en-US" sz="2799" dirty="0" err="1">
                <a:solidFill>
                  <a:srgbClr val="FFFFFF"/>
                </a:solidFill>
                <a:latin typeface="Cy Grotesk Key"/>
              </a:rPr>
              <a:t>grožnje</a:t>
            </a:r>
            <a:r>
              <a:rPr lang="en-US" sz="2799" dirty="0">
                <a:solidFill>
                  <a:srgbClr val="FFFFFF"/>
                </a:solidFill>
                <a:latin typeface="Cy Grotesk Key"/>
              </a:rPr>
              <a:t> in </a:t>
            </a:r>
            <a:r>
              <a:rPr lang="en-US" sz="2799" dirty="0" err="1">
                <a:solidFill>
                  <a:srgbClr val="FFFFFF"/>
                </a:solidFill>
                <a:latin typeface="Cy Grotesk Key"/>
              </a:rPr>
              <a:t>izsiljevanje</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kraja</a:t>
            </a:r>
            <a:r>
              <a:rPr lang="en-US" sz="2799" dirty="0">
                <a:solidFill>
                  <a:srgbClr val="FFFFFF"/>
                </a:solidFill>
                <a:latin typeface="Cy Grotesk Key"/>
              </a:rPr>
              <a:t> </a:t>
            </a:r>
            <a:r>
              <a:rPr lang="en-US" sz="2799" dirty="0" err="1">
                <a:solidFill>
                  <a:srgbClr val="FFFFFF"/>
                </a:solidFill>
                <a:latin typeface="Cy Grotesk Key"/>
              </a:rPr>
              <a:t>gesel</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objavljanje</a:t>
            </a:r>
            <a:r>
              <a:rPr lang="en-US" sz="2799" dirty="0">
                <a:solidFill>
                  <a:srgbClr val="FFFFFF"/>
                </a:solidFill>
                <a:latin typeface="Cy Grotesk Key"/>
              </a:rPr>
              <a:t> </a:t>
            </a:r>
            <a:r>
              <a:rPr lang="en-US" sz="2799" dirty="0" err="1">
                <a:solidFill>
                  <a:srgbClr val="FFFFFF"/>
                </a:solidFill>
                <a:latin typeface="Cy Grotesk Key"/>
              </a:rPr>
              <a:t>posnetkov</a:t>
            </a:r>
            <a:r>
              <a:rPr lang="en-US" sz="2799" dirty="0">
                <a:solidFill>
                  <a:srgbClr val="FFFFFF"/>
                </a:solidFill>
                <a:latin typeface="Cy Grotesk Key"/>
              </a:rPr>
              <a:t> </a:t>
            </a:r>
            <a:r>
              <a:rPr lang="en-US" sz="2799" dirty="0" err="1">
                <a:solidFill>
                  <a:srgbClr val="FFFFFF"/>
                </a:solidFill>
                <a:latin typeface="Cy Grotesk Key"/>
              </a:rPr>
              <a:t>brez</a:t>
            </a:r>
            <a:r>
              <a:rPr lang="en-US" sz="2799" dirty="0">
                <a:solidFill>
                  <a:srgbClr val="FFFFFF"/>
                </a:solidFill>
                <a:latin typeface="Cy Grotesk Key"/>
              </a:rPr>
              <a:t> </a:t>
            </a:r>
            <a:r>
              <a:rPr lang="en-US" sz="2799" dirty="0" err="1">
                <a:solidFill>
                  <a:srgbClr val="FFFFFF"/>
                </a:solidFill>
                <a:latin typeface="Cy Grotesk Key"/>
              </a:rPr>
              <a:t>dovoljenja</a:t>
            </a:r>
            <a:endParaRPr lang="en-US" sz="2799" dirty="0">
              <a:solidFill>
                <a:srgbClr val="FFFFFF"/>
              </a:solidFill>
              <a:latin typeface="Cy Grotesk Key"/>
            </a:endParaRPr>
          </a:p>
          <a:p>
            <a:pPr marL="604519" lvl="1" indent="-302260" algn="just">
              <a:lnSpc>
                <a:spcPts val="3919"/>
              </a:lnSpc>
              <a:buFont typeface="Arial"/>
              <a:buChar char="•"/>
            </a:pPr>
            <a:r>
              <a:rPr lang="en-US" sz="2799" dirty="0" err="1">
                <a:solidFill>
                  <a:srgbClr val="FFFFFF"/>
                </a:solidFill>
                <a:latin typeface="Cy Grotesk Key"/>
              </a:rPr>
              <a:t>spletno</a:t>
            </a:r>
            <a:r>
              <a:rPr lang="en-US" sz="2799" dirty="0">
                <a:solidFill>
                  <a:srgbClr val="FFFFFF"/>
                </a:solidFill>
                <a:latin typeface="Cy Grotesk Key"/>
              </a:rPr>
              <a:t> </a:t>
            </a:r>
            <a:r>
              <a:rPr lang="en-US" sz="2799" dirty="0" err="1">
                <a:solidFill>
                  <a:srgbClr val="FFFFFF"/>
                </a:solidFill>
                <a:latin typeface="Cy Grotesk Key"/>
              </a:rPr>
              <a:t>zalezovanje</a:t>
            </a:r>
            <a:r>
              <a:rPr lang="en-US" sz="2799" dirty="0">
                <a:solidFill>
                  <a:srgbClr val="FFFFFF"/>
                </a:solidFill>
                <a:latin typeface="Cy Grotesk Key"/>
              </a:rPr>
              <a:t> ...</a:t>
            </a:r>
          </a:p>
        </p:txBody>
      </p:sp>
      <p:sp>
        <p:nvSpPr>
          <p:cNvPr id="5" name="TextBox 5"/>
          <p:cNvSpPr txBox="1"/>
          <p:nvPr/>
        </p:nvSpPr>
        <p:spPr>
          <a:xfrm>
            <a:off x="3962400" y="341883"/>
            <a:ext cx="10049366" cy="962660"/>
          </a:xfrm>
          <a:prstGeom prst="rect">
            <a:avLst/>
          </a:prstGeom>
        </p:spPr>
        <p:txBody>
          <a:bodyPr lIns="0" tIns="0" rIns="0" bIns="0" rtlCol="0" anchor="t">
            <a:spAutoFit/>
          </a:bodyPr>
          <a:lstStyle/>
          <a:p>
            <a:pPr algn="l">
              <a:lnSpc>
                <a:spcPts val="7840"/>
              </a:lnSpc>
              <a:spcBef>
                <a:spcPct val="0"/>
              </a:spcBef>
            </a:pPr>
            <a:r>
              <a:rPr lang="en-US" sz="5600" dirty="0">
                <a:solidFill>
                  <a:srgbClr val="FFFFFF"/>
                </a:solidFill>
                <a:latin typeface="Monument"/>
              </a:rPr>
              <a:t>SPLETNO NASILJE</a:t>
            </a:r>
          </a:p>
        </p:txBody>
      </p:sp>
      <p:sp>
        <p:nvSpPr>
          <p:cNvPr id="6" name="TextBox 6"/>
          <p:cNvSpPr txBox="1"/>
          <p:nvPr/>
        </p:nvSpPr>
        <p:spPr>
          <a:xfrm>
            <a:off x="1524000" y="6722086"/>
            <a:ext cx="6238518" cy="490855"/>
          </a:xfrm>
          <a:prstGeom prst="rect">
            <a:avLst/>
          </a:prstGeom>
        </p:spPr>
        <p:txBody>
          <a:bodyPr lIns="0" tIns="0" rIns="0" bIns="0" rtlCol="0" anchor="t">
            <a:spAutoFit/>
          </a:bodyPr>
          <a:lstStyle/>
          <a:p>
            <a:pPr algn="ctr">
              <a:lnSpc>
                <a:spcPts val="3919"/>
              </a:lnSpc>
            </a:pPr>
            <a:r>
              <a:rPr lang="en-US" sz="2799" dirty="0">
                <a:solidFill>
                  <a:srgbClr val="FFFFFF"/>
                </a:solidFill>
                <a:latin typeface="Cy Grotesk Key"/>
              </a:rPr>
              <a:t>v </a:t>
            </a:r>
            <a:r>
              <a:rPr lang="en-US" sz="2799" dirty="0" err="1">
                <a:solidFill>
                  <a:srgbClr val="FFFFFF"/>
                </a:solidFill>
                <a:latin typeface="Cy Grotesk Key"/>
              </a:rPr>
              <a:t>vlogi</a:t>
            </a:r>
            <a:r>
              <a:rPr lang="en-US" sz="2799" dirty="0">
                <a:solidFill>
                  <a:srgbClr val="FFFFFF"/>
                </a:solidFill>
                <a:latin typeface="Cy Grotesk Key"/>
              </a:rPr>
              <a:t> </a:t>
            </a:r>
            <a:r>
              <a:rPr lang="en-US" sz="2799" dirty="0" err="1">
                <a:solidFill>
                  <a:srgbClr val="FFFFFF"/>
                </a:solidFill>
                <a:latin typeface="Cy Grotesk Key"/>
              </a:rPr>
              <a:t>žrtve</a:t>
            </a:r>
            <a:r>
              <a:rPr lang="en-US" sz="2799" dirty="0">
                <a:solidFill>
                  <a:srgbClr val="FFFFFF"/>
                </a:solidFill>
                <a:latin typeface="Cy Grotesk Key"/>
              </a:rPr>
              <a:t>, </a:t>
            </a:r>
            <a:r>
              <a:rPr lang="en-US" sz="2799" dirty="0" err="1">
                <a:solidFill>
                  <a:srgbClr val="FFFFFF"/>
                </a:solidFill>
                <a:latin typeface="Cy Grotesk Key"/>
              </a:rPr>
              <a:t>povzročitelja</a:t>
            </a:r>
            <a:r>
              <a:rPr lang="en-US" sz="2799" dirty="0">
                <a:solidFill>
                  <a:srgbClr val="FFFFFF"/>
                </a:solidFill>
                <a:latin typeface="Cy Grotesk Key"/>
              </a:rPr>
              <a:t> </a:t>
            </a:r>
            <a:r>
              <a:rPr lang="en-US" sz="2799" dirty="0" err="1">
                <a:solidFill>
                  <a:srgbClr val="FFFFFF"/>
                </a:solidFill>
                <a:latin typeface="Cy Grotesk Key"/>
              </a:rPr>
              <a:t>ali</a:t>
            </a:r>
            <a:r>
              <a:rPr lang="en-US" sz="2799" dirty="0">
                <a:solidFill>
                  <a:srgbClr val="FFFFFF"/>
                </a:solidFill>
                <a:latin typeface="Cy Grotesk Key"/>
              </a:rPr>
              <a:t> </a:t>
            </a:r>
            <a:r>
              <a:rPr lang="en-US" sz="2799" dirty="0" err="1">
                <a:solidFill>
                  <a:srgbClr val="FFFFFF"/>
                </a:solidFill>
                <a:latin typeface="Cy Grotesk Key"/>
              </a:rPr>
              <a:t>priče</a:t>
            </a:r>
            <a:endParaRPr lang="en-US" sz="2799" dirty="0">
              <a:solidFill>
                <a:srgbClr val="FFFFFF"/>
              </a:solidFill>
              <a:latin typeface="Cy Grotesk Key"/>
            </a:endParaRPr>
          </a:p>
        </p:txBody>
      </p:sp>
      <p:sp>
        <p:nvSpPr>
          <p:cNvPr id="7" name="TextBox 7"/>
          <p:cNvSpPr txBox="1"/>
          <p:nvPr/>
        </p:nvSpPr>
        <p:spPr>
          <a:xfrm>
            <a:off x="6848998" y="3692335"/>
            <a:ext cx="10975063" cy="580390"/>
          </a:xfrm>
          <a:prstGeom prst="rect">
            <a:avLst/>
          </a:prstGeom>
        </p:spPr>
        <p:txBody>
          <a:bodyPr lIns="0" tIns="0" rIns="0" bIns="0" rtlCol="0" anchor="t">
            <a:spAutoFit/>
          </a:bodyPr>
          <a:lstStyle/>
          <a:p>
            <a:pPr algn="ctr">
              <a:lnSpc>
                <a:spcPts val="4759"/>
              </a:lnSpc>
            </a:pPr>
            <a:r>
              <a:rPr lang="en-US" sz="3399">
                <a:solidFill>
                  <a:srgbClr val="F3FF0C"/>
                </a:solidFill>
                <a:latin typeface="Open Sans Bold"/>
              </a:rPr>
              <a:t>Ničelna toleranca do nasilja, tudi spletnega nasilja.</a:t>
            </a:r>
          </a:p>
        </p:txBody>
      </p:sp>
      <p:sp>
        <p:nvSpPr>
          <p:cNvPr id="8" name="TextBox 8"/>
          <p:cNvSpPr txBox="1"/>
          <p:nvPr/>
        </p:nvSpPr>
        <p:spPr>
          <a:xfrm>
            <a:off x="3476277" y="7215728"/>
            <a:ext cx="10129314" cy="2667000"/>
          </a:xfrm>
          <a:prstGeom prst="rect">
            <a:avLst/>
          </a:prstGeom>
        </p:spPr>
        <p:txBody>
          <a:bodyPr lIns="0" tIns="0" rIns="0" bIns="0" rtlCol="0" anchor="t">
            <a:spAutoFit/>
          </a:bodyPr>
          <a:lstStyle/>
          <a:p>
            <a:pPr algn="ctr">
              <a:lnSpc>
                <a:spcPts val="4200"/>
              </a:lnSpc>
            </a:pPr>
            <a:r>
              <a:rPr lang="en-US" sz="3000" dirty="0" err="1">
                <a:solidFill>
                  <a:srgbClr val="F3FF0C"/>
                </a:solidFill>
                <a:latin typeface="Cy Grotesk Key Bold"/>
              </a:rPr>
              <a:t>Takoj</a:t>
            </a:r>
            <a:r>
              <a:rPr lang="en-US" sz="3000" dirty="0">
                <a:solidFill>
                  <a:srgbClr val="F3FF0C"/>
                </a:solidFill>
                <a:latin typeface="Cy Grotesk Key Bold"/>
              </a:rPr>
              <a:t> </a:t>
            </a:r>
            <a:r>
              <a:rPr lang="en-US" sz="3000" dirty="0" err="1">
                <a:solidFill>
                  <a:srgbClr val="F3FF0C"/>
                </a:solidFill>
                <a:latin typeface="Cy Grotesk Key Bold"/>
              </a:rPr>
              <a:t>ukrepamo</a:t>
            </a:r>
            <a:r>
              <a:rPr lang="en-US" sz="3000" dirty="0">
                <a:solidFill>
                  <a:srgbClr val="F3FF0C"/>
                </a:solidFill>
                <a:latin typeface="Cy Grotesk Key Bold"/>
              </a:rPr>
              <a:t>. </a:t>
            </a:r>
          </a:p>
          <a:p>
            <a:pPr algn="ctr">
              <a:lnSpc>
                <a:spcPts val="4200"/>
              </a:lnSpc>
            </a:pPr>
            <a:r>
              <a:rPr lang="en-US" sz="3000" dirty="0" err="1">
                <a:solidFill>
                  <a:srgbClr val="F3FF0C"/>
                </a:solidFill>
                <a:latin typeface="Cy Grotesk Key Bold"/>
              </a:rPr>
              <a:t>Otroku</a:t>
            </a:r>
            <a:r>
              <a:rPr lang="en-US" sz="3000" dirty="0">
                <a:solidFill>
                  <a:srgbClr val="F3FF0C"/>
                </a:solidFill>
                <a:latin typeface="Cy Grotesk Key Bold"/>
              </a:rPr>
              <a:t> </a:t>
            </a:r>
            <a:r>
              <a:rPr lang="en-US" sz="3000" dirty="0" err="1">
                <a:solidFill>
                  <a:srgbClr val="F3FF0C"/>
                </a:solidFill>
                <a:latin typeface="Cy Grotesk Key Bold"/>
              </a:rPr>
              <a:t>nudimo</a:t>
            </a:r>
            <a:r>
              <a:rPr lang="en-US" sz="3000" dirty="0">
                <a:solidFill>
                  <a:srgbClr val="F3FF0C"/>
                </a:solidFill>
                <a:latin typeface="Cy Grotesk Key Bold"/>
              </a:rPr>
              <a:t> </a:t>
            </a:r>
            <a:r>
              <a:rPr lang="en-US" sz="3000" dirty="0" err="1">
                <a:solidFill>
                  <a:srgbClr val="F3FF0C"/>
                </a:solidFill>
                <a:latin typeface="Cy Grotesk Key Bold"/>
              </a:rPr>
              <a:t>čustveno</a:t>
            </a:r>
            <a:r>
              <a:rPr lang="en-US" sz="3000" dirty="0">
                <a:solidFill>
                  <a:srgbClr val="F3FF0C"/>
                </a:solidFill>
                <a:latin typeface="Cy Grotesk Key Bold"/>
              </a:rPr>
              <a:t> </a:t>
            </a:r>
            <a:r>
              <a:rPr lang="en-US" sz="3000" dirty="0" err="1">
                <a:solidFill>
                  <a:srgbClr val="F3FF0C"/>
                </a:solidFill>
                <a:latin typeface="Cy Grotesk Key Bold"/>
              </a:rPr>
              <a:t>podporo</a:t>
            </a:r>
            <a:r>
              <a:rPr lang="en-US" sz="3000" dirty="0">
                <a:solidFill>
                  <a:srgbClr val="F3FF0C"/>
                </a:solidFill>
                <a:latin typeface="Cy Grotesk Key Bold"/>
              </a:rPr>
              <a:t>.</a:t>
            </a:r>
          </a:p>
          <a:p>
            <a:pPr algn="ctr">
              <a:lnSpc>
                <a:spcPts val="4200"/>
              </a:lnSpc>
            </a:pPr>
            <a:r>
              <a:rPr lang="en-US" sz="3000" dirty="0">
                <a:solidFill>
                  <a:srgbClr val="F3FF0C"/>
                </a:solidFill>
                <a:latin typeface="Cy Grotesk Key Bold"/>
              </a:rPr>
              <a:t>Mu </a:t>
            </a:r>
            <a:r>
              <a:rPr lang="en-US" sz="3000" dirty="0" err="1">
                <a:solidFill>
                  <a:srgbClr val="F3FF0C"/>
                </a:solidFill>
                <a:latin typeface="Cy Grotesk Key Bold"/>
              </a:rPr>
              <a:t>svetujemo</a:t>
            </a:r>
            <a:r>
              <a:rPr lang="en-US" sz="3000" dirty="0">
                <a:solidFill>
                  <a:srgbClr val="F3FF0C"/>
                </a:solidFill>
                <a:latin typeface="Cy Grotesk Key Bold"/>
              </a:rPr>
              <a:t>, </a:t>
            </a:r>
            <a:r>
              <a:rPr lang="en-US" sz="3000" dirty="0" err="1">
                <a:solidFill>
                  <a:srgbClr val="F3FF0C"/>
                </a:solidFill>
                <a:latin typeface="Cy Grotesk Key Bold"/>
              </a:rPr>
              <a:t>kako</a:t>
            </a:r>
            <a:r>
              <a:rPr lang="en-US" sz="3000" dirty="0">
                <a:solidFill>
                  <a:srgbClr val="F3FF0C"/>
                </a:solidFill>
                <a:latin typeface="Cy Grotesk Key Bold"/>
              </a:rPr>
              <a:t> </a:t>
            </a:r>
            <a:r>
              <a:rPr lang="en-US" sz="3000" dirty="0" err="1">
                <a:solidFill>
                  <a:srgbClr val="F3FF0C"/>
                </a:solidFill>
                <a:latin typeface="Cy Grotesk Key Bold"/>
              </a:rPr>
              <a:t>lahko</a:t>
            </a:r>
            <a:r>
              <a:rPr lang="en-US" sz="3000" dirty="0">
                <a:solidFill>
                  <a:srgbClr val="F3FF0C"/>
                </a:solidFill>
                <a:latin typeface="Cy Grotesk Key Bold"/>
              </a:rPr>
              <a:t> </a:t>
            </a:r>
            <a:r>
              <a:rPr lang="en-US" sz="3000" dirty="0" err="1">
                <a:solidFill>
                  <a:srgbClr val="F3FF0C"/>
                </a:solidFill>
                <a:latin typeface="Cy Grotesk Key Bold"/>
              </a:rPr>
              <a:t>na</a:t>
            </a:r>
            <a:r>
              <a:rPr lang="en-US" sz="3000" dirty="0">
                <a:solidFill>
                  <a:srgbClr val="F3FF0C"/>
                </a:solidFill>
                <a:latin typeface="Cy Grotesk Key Bold"/>
              </a:rPr>
              <a:t> </a:t>
            </a:r>
            <a:r>
              <a:rPr lang="en-US" sz="3000" dirty="0" err="1">
                <a:solidFill>
                  <a:srgbClr val="F3FF0C"/>
                </a:solidFill>
                <a:latin typeface="Cy Grotesk Key Bold"/>
              </a:rPr>
              <a:t>nenasilen</a:t>
            </a:r>
            <a:r>
              <a:rPr lang="en-US" sz="3000" dirty="0">
                <a:solidFill>
                  <a:srgbClr val="F3FF0C"/>
                </a:solidFill>
                <a:latin typeface="Cy Grotesk Key Bold"/>
              </a:rPr>
              <a:t>, a </a:t>
            </a:r>
            <a:r>
              <a:rPr lang="en-US" sz="3000" dirty="0" err="1">
                <a:solidFill>
                  <a:srgbClr val="F3FF0C"/>
                </a:solidFill>
                <a:latin typeface="Cy Grotesk Key Bold"/>
              </a:rPr>
              <a:t>odločen</a:t>
            </a:r>
            <a:r>
              <a:rPr lang="en-US" sz="3000" dirty="0">
                <a:solidFill>
                  <a:srgbClr val="F3FF0C"/>
                </a:solidFill>
                <a:latin typeface="Cy Grotesk Key Bold"/>
              </a:rPr>
              <a:t> </a:t>
            </a:r>
            <a:r>
              <a:rPr lang="en-US" sz="3000" dirty="0" err="1">
                <a:solidFill>
                  <a:srgbClr val="F3FF0C"/>
                </a:solidFill>
                <a:latin typeface="Cy Grotesk Key Bold"/>
              </a:rPr>
              <a:t>način</a:t>
            </a:r>
            <a:r>
              <a:rPr lang="en-US" sz="3000" dirty="0">
                <a:solidFill>
                  <a:srgbClr val="F3FF0C"/>
                </a:solidFill>
                <a:latin typeface="Cy Grotesk Key Bold"/>
              </a:rPr>
              <a:t> </a:t>
            </a:r>
            <a:r>
              <a:rPr lang="en-US" sz="3000" dirty="0" err="1">
                <a:solidFill>
                  <a:srgbClr val="F3FF0C"/>
                </a:solidFill>
                <a:latin typeface="Cy Grotesk Key Bold"/>
              </a:rPr>
              <a:t>postavi</a:t>
            </a:r>
            <a:r>
              <a:rPr lang="en-US" sz="3000" dirty="0">
                <a:solidFill>
                  <a:srgbClr val="F3FF0C"/>
                </a:solidFill>
                <a:latin typeface="Cy Grotesk Key Bold"/>
              </a:rPr>
              <a:t> </a:t>
            </a:r>
            <a:r>
              <a:rPr lang="en-US" sz="3000" dirty="0" err="1">
                <a:solidFill>
                  <a:srgbClr val="F3FF0C"/>
                </a:solidFill>
                <a:latin typeface="Cy Grotesk Key Bold"/>
              </a:rPr>
              <a:t>meje</a:t>
            </a:r>
            <a:r>
              <a:rPr lang="en-US" sz="3000" dirty="0">
                <a:solidFill>
                  <a:srgbClr val="F3FF0C"/>
                </a:solidFill>
                <a:latin typeface="Cy Grotesk Key Bold"/>
              </a:rPr>
              <a:t> </a:t>
            </a:r>
            <a:r>
              <a:rPr lang="en-US" sz="3000" dirty="0" err="1">
                <a:solidFill>
                  <a:srgbClr val="F3FF0C"/>
                </a:solidFill>
                <a:latin typeface="Cy Grotesk Key Bold"/>
              </a:rPr>
              <a:t>povzročitelju</a:t>
            </a:r>
            <a:r>
              <a:rPr lang="en-US" sz="3000" dirty="0">
                <a:solidFill>
                  <a:srgbClr val="F3FF0C"/>
                </a:solidFill>
                <a:latin typeface="Cy Grotesk Key Bold"/>
              </a:rPr>
              <a:t> </a:t>
            </a:r>
            <a:r>
              <a:rPr lang="en-US" sz="3000" dirty="0" err="1">
                <a:solidFill>
                  <a:srgbClr val="F3FF0C"/>
                </a:solidFill>
                <a:latin typeface="Cy Grotesk Key Bold"/>
              </a:rPr>
              <a:t>nasilja</a:t>
            </a:r>
            <a:r>
              <a:rPr lang="en-US" sz="3000" dirty="0">
                <a:solidFill>
                  <a:srgbClr val="F3FF0C"/>
                </a:solidFill>
                <a:latin typeface="Cy Grotesk Key Bold"/>
              </a:rPr>
              <a:t>, </a:t>
            </a:r>
            <a:r>
              <a:rPr lang="en-US" sz="3000" dirty="0" err="1">
                <a:solidFill>
                  <a:srgbClr val="F3FF0C"/>
                </a:solidFill>
                <a:latin typeface="Cy Grotesk Key Bold"/>
              </a:rPr>
              <a:t>si</a:t>
            </a:r>
            <a:r>
              <a:rPr lang="en-US" sz="3000" dirty="0">
                <a:solidFill>
                  <a:srgbClr val="F3FF0C"/>
                </a:solidFill>
                <a:latin typeface="Cy Grotesk Key Bold"/>
              </a:rPr>
              <a:t> </a:t>
            </a:r>
            <a:r>
              <a:rPr lang="en-US" sz="3000" dirty="0" err="1">
                <a:solidFill>
                  <a:srgbClr val="F3FF0C"/>
                </a:solidFill>
                <a:latin typeface="Cy Grotesk Key Bold"/>
              </a:rPr>
              <a:t>poišče</a:t>
            </a:r>
            <a:r>
              <a:rPr lang="en-US" sz="3000" dirty="0">
                <a:solidFill>
                  <a:srgbClr val="F3FF0C"/>
                </a:solidFill>
                <a:latin typeface="Cy Grotesk Key Bold"/>
              </a:rPr>
              <a:t> </a:t>
            </a:r>
            <a:r>
              <a:rPr lang="en-US" sz="3000" dirty="0" err="1">
                <a:solidFill>
                  <a:srgbClr val="F3FF0C"/>
                </a:solidFill>
                <a:latin typeface="Cy Grotesk Key Bold"/>
              </a:rPr>
              <a:t>podporo</a:t>
            </a:r>
            <a:r>
              <a:rPr lang="en-US" sz="3000" dirty="0">
                <a:solidFill>
                  <a:srgbClr val="F3FF0C"/>
                </a:solidFill>
                <a:latin typeface="Cy Grotesk Key Bold"/>
              </a:rPr>
              <a:t> med </a:t>
            </a:r>
            <a:r>
              <a:rPr lang="en-US" sz="3000" dirty="0" err="1">
                <a:solidFill>
                  <a:srgbClr val="F3FF0C"/>
                </a:solidFill>
                <a:latin typeface="Cy Grotesk Key Bold"/>
              </a:rPr>
              <a:t>vrstniki</a:t>
            </a:r>
            <a:r>
              <a:rPr lang="en-US" sz="3000" dirty="0">
                <a:solidFill>
                  <a:srgbClr val="F3FF0C"/>
                </a:solidFill>
                <a:latin typeface="Cy Grotesk Key Bold"/>
              </a:rPr>
              <a:t> in </a:t>
            </a:r>
            <a:r>
              <a:rPr lang="en-US" sz="3000" dirty="0" err="1">
                <a:solidFill>
                  <a:srgbClr val="F3FF0C"/>
                </a:solidFill>
                <a:latin typeface="Cy Grotesk Key Bold"/>
              </a:rPr>
              <a:t>prijavi</a:t>
            </a:r>
            <a:r>
              <a:rPr lang="en-US" sz="3000" dirty="0">
                <a:solidFill>
                  <a:srgbClr val="F3FF0C"/>
                </a:solidFill>
                <a:latin typeface="Cy Grotesk Key Bold"/>
              </a:rPr>
              <a:t> </a:t>
            </a:r>
            <a:r>
              <a:rPr lang="en-US" sz="3000" dirty="0" err="1">
                <a:solidFill>
                  <a:srgbClr val="F3FF0C"/>
                </a:solidFill>
                <a:latin typeface="Cy Grotesk Key Bold"/>
              </a:rPr>
              <a:t>nasilje</a:t>
            </a:r>
            <a:r>
              <a:rPr lang="en-US" sz="3000" dirty="0">
                <a:solidFill>
                  <a:srgbClr val="F3FF0C"/>
                </a:solidFill>
                <a:latin typeface="Cy Grotesk Key Bold"/>
              </a:rPr>
              <a:t>. </a:t>
            </a:r>
          </a:p>
        </p:txBody>
      </p:sp>
      <p:sp>
        <p:nvSpPr>
          <p:cNvPr id="9" name="TextBox 9"/>
          <p:cNvSpPr txBox="1"/>
          <p:nvPr/>
        </p:nvSpPr>
        <p:spPr>
          <a:xfrm>
            <a:off x="14809714" y="6131181"/>
            <a:ext cx="2958941" cy="606425"/>
          </a:xfrm>
          <a:prstGeom prst="rect">
            <a:avLst/>
          </a:prstGeom>
        </p:spPr>
        <p:txBody>
          <a:bodyPr lIns="0" tIns="0" rIns="0" bIns="0" rtlCol="0" anchor="t">
            <a:spAutoFit/>
          </a:bodyPr>
          <a:lstStyle/>
          <a:p>
            <a:pPr algn="ctr">
              <a:lnSpc>
                <a:spcPts val="4899"/>
              </a:lnSpc>
            </a:pPr>
            <a:r>
              <a:rPr lang="en-US" sz="3499">
                <a:solidFill>
                  <a:srgbClr val="FFFFFF"/>
                </a:solidFill>
                <a:latin typeface="Cy Grotesk Key Bold"/>
              </a:rPr>
              <a:t>POLICIJA 113</a:t>
            </a:r>
          </a:p>
        </p:txBody>
      </p:sp>
      <p:sp>
        <p:nvSpPr>
          <p:cNvPr id="10" name="Freeform 10">
            <a:hlinkClick r:id="rId4" tooltip="https://e-tom.si"/>
          </p:cNvPr>
          <p:cNvSpPr/>
          <p:nvPr/>
        </p:nvSpPr>
        <p:spPr>
          <a:xfrm>
            <a:off x="15242469" y="7141847"/>
            <a:ext cx="2526186" cy="2431370"/>
          </a:xfrm>
          <a:custGeom>
            <a:avLst/>
            <a:gdLst/>
            <a:ahLst/>
            <a:cxnLst/>
            <a:rect l="l" t="t" r="r" b="b"/>
            <a:pathLst>
              <a:path w="2526186" h="2431370">
                <a:moveTo>
                  <a:pt x="0" y="0"/>
                </a:moveTo>
                <a:lnTo>
                  <a:pt x="2526186" y="0"/>
                </a:lnTo>
                <a:lnTo>
                  <a:pt x="2526186" y="2431370"/>
                </a:lnTo>
                <a:lnTo>
                  <a:pt x="0" y="2431370"/>
                </a:lnTo>
                <a:lnTo>
                  <a:pt x="0" y="0"/>
                </a:lnTo>
                <a:close/>
              </a:path>
            </a:pathLst>
          </a:custGeom>
          <a:blipFill>
            <a:blip r:embed="rId5"/>
            <a:stretch>
              <a:fillRect/>
            </a:stretch>
          </a:blipFill>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529210" y="1514859"/>
            <a:ext cx="5802583" cy="202700"/>
          </a:xfrm>
          <a:custGeom>
            <a:avLst/>
            <a:gdLst/>
            <a:ahLst/>
            <a:cxnLst/>
            <a:rect l="l" t="t" r="r" b="b"/>
            <a:pathLst>
              <a:path w="5802583" h="202700">
                <a:moveTo>
                  <a:pt x="0" y="0"/>
                </a:moveTo>
                <a:lnTo>
                  <a:pt x="5802584" y="0"/>
                </a:lnTo>
                <a:lnTo>
                  <a:pt x="5802584" y="202699"/>
                </a:lnTo>
                <a:lnTo>
                  <a:pt x="0" y="202699"/>
                </a:lnTo>
                <a:lnTo>
                  <a:pt x="0" y="0"/>
                </a:lnTo>
                <a:close/>
              </a:path>
            </a:pathLst>
          </a:custGeom>
          <a:blipFill>
            <a:blip r:embed="rId3"/>
            <a:stretch>
              <a:fillRect t="-129512" b="-129512"/>
            </a:stretch>
          </a:blipFill>
        </p:spPr>
      </p:sp>
      <p:sp>
        <p:nvSpPr>
          <p:cNvPr id="6" name="Freeform 6"/>
          <p:cNvSpPr/>
          <p:nvPr/>
        </p:nvSpPr>
        <p:spPr>
          <a:xfrm>
            <a:off x="12732659" y="5088303"/>
            <a:ext cx="4725209" cy="4169997"/>
          </a:xfrm>
          <a:custGeom>
            <a:avLst/>
            <a:gdLst/>
            <a:ahLst/>
            <a:cxnLst/>
            <a:rect l="l" t="t" r="r" b="b"/>
            <a:pathLst>
              <a:path w="4725209" h="4169997">
                <a:moveTo>
                  <a:pt x="0" y="0"/>
                </a:moveTo>
                <a:lnTo>
                  <a:pt x="4725209" y="0"/>
                </a:lnTo>
                <a:lnTo>
                  <a:pt x="4725209" y="4169997"/>
                </a:lnTo>
                <a:lnTo>
                  <a:pt x="0" y="4169997"/>
                </a:lnTo>
                <a:lnTo>
                  <a:pt x="0" y="0"/>
                </a:lnTo>
                <a:close/>
              </a:path>
            </a:pathLst>
          </a:custGeom>
          <a:blipFill>
            <a:blip r:embed="rId4"/>
            <a:stretch>
              <a:fillRect/>
            </a:stretch>
          </a:blipFill>
        </p:spPr>
      </p:sp>
      <p:sp>
        <p:nvSpPr>
          <p:cNvPr id="7" name="TextBox 7"/>
          <p:cNvSpPr txBox="1"/>
          <p:nvPr/>
        </p:nvSpPr>
        <p:spPr>
          <a:xfrm>
            <a:off x="670989" y="653549"/>
            <a:ext cx="5375211"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5" tooltip="https://safe.si/nasveti/neprimerne-in-nezakonite-vsebine/seksting">
                  <a:extLst>
                    <a:ext uri="{A12FA001-AC4F-418D-AE19-62706E023703}">
                      <ahyp:hlinkClr xmlns:ahyp="http://schemas.microsoft.com/office/drawing/2018/hyperlinkcolor" val="tx"/>
                    </a:ext>
                  </a:extLst>
                </a:hlinkClick>
              </a:rPr>
              <a:t>SEKSTING</a:t>
            </a:r>
          </a:p>
        </p:txBody>
      </p:sp>
      <p:sp>
        <p:nvSpPr>
          <p:cNvPr id="8" name="TextBox 8"/>
          <p:cNvSpPr txBox="1"/>
          <p:nvPr/>
        </p:nvSpPr>
        <p:spPr>
          <a:xfrm>
            <a:off x="670989" y="1762945"/>
            <a:ext cx="15386858" cy="2510790"/>
          </a:xfrm>
          <a:prstGeom prst="rect">
            <a:avLst/>
          </a:prstGeom>
        </p:spPr>
        <p:txBody>
          <a:bodyPr lIns="0" tIns="0" rIns="0" bIns="0" rtlCol="0" anchor="t">
            <a:spAutoFit/>
          </a:bodyPr>
          <a:lstStyle/>
          <a:p>
            <a:pPr algn="l">
              <a:lnSpc>
                <a:spcPts val="5039"/>
              </a:lnSpc>
            </a:pPr>
            <a:r>
              <a:rPr lang="en-US" sz="2799">
                <a:solidFill>
                  <a:srgbClr val="FFFFFF"/>
                </a:solidFill>
                <a:latin typeface="Cy Grotesk Key"/>
              </a:rPr>
              <a:t>Seksting (ang. sexting) - pošiljanje fotografij, videoposnetkov in tekstovnih sporočil s seksualno vsebino, največkrat so to gole ali napol gole fotografije. Običajno poteka prek aplikacij za sporočanje, MMS-ov ali družabnih omrežij. Med mladimi se pojavljata tudi izraz »nudi«.</a:t>
            </a:r>
          </a:p>
        </p:txBody>
      </p:sp>
      <p:sp>
        <p:nvSpPr>
          <p:cNvPr id="9" name="TextBox 9"/>
          <p:cNvSpPr txBox="1"/>
          <p:nvPr/>
        </p:nvSpPr>
        <p:spPr>
          <a:xfrm>
            <a:off x="670989" y="7328328"/>
            <a:ext cx="11269503" cy="1481455"/>
          </a:xfrm>
          <a:prstGeom prst="rect">
            <a:avLst/>
          </a:prstGeom>
        </p:spPr>
        <p:txBody>
          <a:bodyPr lIns="0" tIns="0" rIns="0" bIns="0" rtlCol="0" anchor="t">
            <a:spAutoFit/>
          </a:bodyPr>
          <a:lstStyle/>
          <a:p>
            <a:pPr algn="l">
              <a:lnSpc>
                <a:spcPts val="3919"/>
              </a:lnSpc>
              <a:spcBef>
                <a:spcPct val="0"/>
              </a:spcBef>
            </a:pPr>
            <a:r>
              <a:rPr lang="en-US" sz="2799">
                <a:solidFill>
                  <a:srgbClr val="FFFFFF"/>
                </a:solidFill>
                <a:latin typeface="Cy Grotesk Key Bold"/>
              </a:rPr>
              <a:t>V primeru izsiljevanja mladoletne osebe v povezavi z izdelavo ali izmenjavo njenih intimnih posnetkov gre za kaznivo dejanje, ki se kaznuje tudi z zaporno kaznijo.</a:t>
            </a:r>
          </a:p>
        </p:txBody>
      </p:sp>
      <p:sp>
        <p:nvSpPr>
          <p:cNvPr id="10" name="TextBox 10"/>
          <p:cNvSpPr txBox="1"/>
          <p:nvPr/>
        </p:nvSpPr>
        <p:spPr>
          <a:xfrm>
            <a:off x="697042" y="9251684"/>
            <a:ext cx="9361358" cy="514885"/>
          </a:xfrm>
          <a:prstGeom prst="rect">
            <a:avLst/>
          </a:prstGeom>
        </p:spPr>
        <p:txBody>
          <a:bodyPr wrap="square" lIns="0" tIns="0" rIns="0" bIns="0" rtlCol="0" anchor="t">
            <a:spAutoFit/>
          </a:bodyPr>
          <a:lstStyle/>
          <a:p>
            <a:pPr algn="ctr">
              <a:lnSpc>
                <a:spcPts val="4480"/>
              </a:lnSpc>
            </a:pP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E-</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letak</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Moja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gola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fotografija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na</a:t>
            </a:r>
            <a:r>
              <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 </a:t>
            </a:r>
            <a:r>
              <a:rPr lang="en-US" sz="3200" u="sng" dirty="0" err="1">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rPr>
              <a:t>netu</a:t>
            </a:r>
            <a:endParaRPr lang="en-US" sz="3200" u="sng" dirty="0">
              <a:solidFill>
                <a:schemeClr val="accent5">
                  <a:lumMod val="40000"/>
                  <a:lumOff val="60000"/>
                </a:schemeClr>
              </a:solidFill>
              <a:latin typeface="Cy Grotesk Key Bold"/>
              <a:hlinkClick r:id="rId6" tooltip="https://safe.si/gradiva/zlozenke-in-plakati/e-letak-moja-gola-fotka-je-na-netu?utm_source=canva&amp;utm_medium=iframely">
                <a:extLst>
                  <a:ext uri="{A12FA001-AC4F-418D-AE19-62706E023703}">
                    <ahyp:hlinkClr xmlns:ahyp="http://schemas.microsoft.com/office/drawing/2018/hyperlinkcolor" val="tx"/>
                  </a:ext>
                </a:extLst>
              </a:hlinkClick>
            </a:endParaRPr>
          </a:p>
        </p:txBody>
      </p:sp>
      <p:sp>
        <p:nvSpPr>
          <p:cNvPr id="11" name="TextBox 11"/>
          <p:cNvSpPr txBox="1"/>
          <p:nvPr/>
        </p:nvSpPr>
        <p:spPr>
          <a:xfrm>
            <a:off x="529210" y="4423897"/>
            <a:ext cx="10053301" cy="2472055"/>
          </a:xfrm>
          <a:prstGeom prst="rect">
            <a:avLst/>
          </a:prstGeom>
        </p:spPr>
        <p:txBody>
          <a:bodyPr lIns="0" tIns="0" rIns="0" bIns="0" rtlCol="0" anchor="t">
            <a:spAutoFit/>
          </a:bodyPr>
          <a:lstStyle/>
          <a:p>
            <a:pPr algn="ctr">
              <a:lnSpc>
                <a:spcPts val="3919"/>
              </a:lnSpc>
            </a:pPr>
            <a:r>
              <a:rPr lang="en-US" sz="2799">
                <a:solidFill>
                  <a:srgbClr val="F3FF0C"/>
                </a:solidFill>
                <a:latin typeface="Cy Grotesk Key Bold"/>
              </a:rPr>
              <a:t>Ko otrok nekomu pošlje svoj napol goli ali goli posnetek, takoj izgubi nadzor nad njim. Prejemnik ga lahko pošlje naprej, ga predela, ga objavi na spletu ... - to se lahko zgodi po naključju, po nesreči ali zaradi vdora v telefon (Geslo!)</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4AAD">
                <a:alpha val="100000"/>
              </a:srgbClr>
            </a:gs>
            <a:gs pos="100000">
              <a:srgbClr val="CB6CE6">
                <a:alpha val="100000"/>
              </a:srgbClr>
            </a:gs>
          </a:gsLst>
          <a:lin ang="0"/>
        </a:gradFill>
        <a:effectLst/>
      </p:bgPr>
    </p:bg>
    <p:spTree>
      <p:nvGrpSpPr>
        <p:cNvPr id="1" name=""/>
        <p:cNvGrpSpPr/>
        <p:nvPr/>
      </p:nvGrpSpPr>
      <p:grpSpPr>
        <a:xfrm>
          <a:off x="0" y="0"/>
          <a:ext cx="0" cy="0"/>
          <a:chOff x="0" y="0"/>
          <a:chExt cx="0" cy="0"/>
        </a:xfrm>
      </p:grpSpPr>
      <p:sp>
        <p:nvSpPr>
          <p:cNvPr id="2" name="Freeform 2"/>
          <p:cNvSpPr/>
          <p:nvPr/>
        </p:nvSpPr>
        <p:spPr>
          <a:xfrm>
            <a:off x="-152025" y="-529650"/>
            <a:ext cx="7566563" cy="11346299"/>
          </a:xfrm>
          <a:custGeom>
            <a:avLst/>
            <a:gdLst/>
            <a:ahLst/>
            <a:cxnLst/>
            <a:rect l="l" t="t" r="r" b="b"/>
            <a:pathLst>
              <a:path w="7566563" h="11346299">
                <a:moveTo>
                  <a:pt x="0" y="0"/>
                </a:moveTo>
                <a:lnTo>
                  <a:pt x="7566563" y="0"/>
                </a:lnTo>
                <a:lnTo>
                  <a:pt x="7566563" y="11346300"/>
                </a:lnTo>
                <a:lnTo>
                  <a:pt x="0" y="11346300"/>
                </a:lnTo>
                <a:lnTo>
                  <a:pt x="0" y="0"/>
                </a:lnTo>
                <a:close/>
              </a:path>
            </a:pathLst>
          </a:custGeom>
          <a:blipFill>
            <a:blip r:embed="rId2">
              <a:alphaModFix amt="56000"/>
            </a:blip>
            <a:stretch>
              <a:fillRect/>
            </a:stretch>
          </a:blipFill>
        </p:spPr>
      </p:sp>
      <p:sp>
        <p:nvSpPr>
          <p:cNvPr id="3" name="TextBox 3"/>
          <p:cNvSpPr txBox="1"/>
          <p:nvPr/>
        </p:nvSpPr>
        <p:spPr>
          <a:xfrm>
            <a:off x="9296025" y="499886"/>
            <a:ext cx="6957062" cy="6788150"/>
          </a:xfrm>
          <a:prstGeom prst="rect">
            <a:avLst/>
          </a:prstGeom>
        </p:spPr>
        <p:txBody>
          <a:bodyPr lIns="0" tIns="0" rIns="0" bIns="0" rtlCol="0" anchor="t">
            <a:spAutoFit/>
          </a:bodyPr>
          <a:lstStyle/>
          <a:p>
            <a:pPr algn="ctr">
              <a:lnSpc>
                <a:spcPts val="4900"/>
              </a:lnSpc>
            </a:pPr>
            <a:r>
              <a:rPr lang="en-US" sz="3500">
                <a:solidFill>
                  <a:srgbClr val="000000"/>
                </a:solidFill>
                <a:latin typeface="Cy Grotesk Key Bold"/>
              </a:rPr>
              <a:t>Pogovor z otrokom o sekstingu naj bo brez obsojanja, odprt in predvsem informativno naravnan. Otroku dopustimo, da se lahko odkrito pogovarja, brez zadržkov, tabujev in skrivnosti. Pomembno je, da nam zaupa in se zaveda, da mu bomo vedno stali ob strani. </a:t>
            </a:r>
          </a:p>
        </p:txBody>
      </p:sp>
      <p:sp>
        <p:nvSpPr>
          <p:cNvPr id="4" name="Freeform 4">
            <a:hlinkClick r:id="rId3" tooltip="https://e-tom.si"/>
          </p:cNvPr>
          <p:cNvSpPr/>
          <p:nvPr/>
        </p:nvSpPr>
        <p:spPr>
          <a:xfrm>
            <a:off x="8465641" y="7288036"/>
            <a:ext cx="2526186" cy="2431370"/>
          </a:xfrm>
          <a:custGeom>
            <a:avLst/>
            <a:gdLst/>
            <a:ahLst/>
            <a:cxnLst/>
            <a:rect l="l" t="t" r="r" b="b"/>
            <a:pathLst>
              <a:path w="2526186" h="2431370">
                <a:moveTo>
                  <a:pt x="0" y="0"/>
                </a:moveTo>
                <a:lnTo>
                  <a:pt x="2526187" y="0"/>
                </a:lnTo>
                <a:lnTo>
                  <a:pt x="2526187" y="2431370"/>
                </a:lnTo>
                <a:lnTo>
                  <a:pt x="0" y="2431370"/>
                </a:lnTo>
                <a:lnTo>
                  <a:pt x="0" y="0"/>
                </a:lnTo>
                <a:close/>
              </a:path>
            </a:pathLst>
          </a:custGeom>
          <a:blipFill>
            <a:blip r:embed="rId4"/>
            <a:stretch>
              <a:fillRect/>
            </a:stretch>
          </a:blipFill>
        </p:spPr>
      </p:sp>
      <p:sp>
        <p:nvSpPr>
          <p:cNvPr id="5" name="Freeform 5">
            <a:hlinkClick r:id="rId5" tooltip="https://www.spletno-oko.si"/>
          </p:cNvPr>
          <p:cNvSpPr/>
          <p:nvPr/>
        </p:nvSpPr>
        <p:spPr>
          <a:xfrm>
            <a:off x="11810196" y="7909415"/>
            <a:ext cx="5602350" cy="1809990"/>
          </a:xfrm>
          <a:custGeom>
            <a:avLst/>
            <a:gdLst/>
            <a:ahLst/>
            <a:cxnLst/>
            <a:rect l="l" t="t" r="r" b="b"/>
            <a:pathLst>
              <a:path w="5602350" h="1809990">
                <a:moveTo>
                  <a:pt x="0" y="0"/>
                </a:moveTo>
                <a:lnTo>
                  <a:pt x="5602350" y="0"/>
                </a:lnTo>
                <a:lnTo>
                  <a:pt x="5602350" y="1809991"/>
                </a:lnTo>
                <a:lnTo>
                  <a:pt x="0" y="1809991"/>
                </a:lnTo>
                <a:lnTo>
                  <a:pt x="0" y="0"/>
                </a:lnTo>
                <a:close/>
              </a:path>
            </a:pathLst>
          </a:custGeom>
          <a:blipFill>
            <a:blip r:embed="rId6"/>
            <a:stretch>
              <a:fillRect/>
            </a:stretch>
          </a:blipFill>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777" b="-9777"/>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392992" y="1877060"/>
            <a:ext cx="9697156" cy="338747"/>
          </a:xfrm>
          <a:custGeom>
            <a:avLst/>
            <a:gdLst/>
            <a:ahLst/>
            <a:cxnLst/>
            <a:rect l="l" t="t" r="r" b="b"/>
            <a:pathLst>
              <a:path w="9697156" h="338747">
                <a:moveTo>
                  <a:pt x="0" y="0"/>
                </a:moveTo>
                <a:lnTo>
                  <a:pt x="9697156" y="0"/>
                </a:lnTo>
                <a:lnTo>
                  <a:pt x="9697156" y="338747"/>
                </a:lnTo>
                <a:lnTo>
                  <a:pt x="0" y="338747"/>
                </a:lnTo>
                <a:lnTo>
                  <a:pt x="0" y="0"/>
                </a:lnTo>
                <a:close/>
              </a:path>
            </a:pathLst>
          </a:custGeom>
          <a:blipFill>
            <a:blip r:embed="rId3"/>
            <a:stretch>
              <a:fillRect t="-129512" b="-129512"/>
            </a:stretch>
          </a:blipFill>
        </p:spPr>
      </p:sp>
      <p:sp>
        <p:nvSpPr>
          <p:cNvPr id="6" name="TextBox 6"/>
          <p:cNvSpPr txBox="1"/>
          <p:nvPr/>
        </p:nvSpPr>
        <p:spPr>
          <a:xfrm>
            <a:off x="697042" y="914400"/>
            <a:ext cx="13483222"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4" tooltip="https://safe.si/neprimerne-in-nezakonite-vsebine/spletni-grooming">
                  <a:extLst>
                    <a:ext uri="{A12FA001-AC4F-418D-AE19-62706E023703}">
                      <ahyp:hlinkClr xmlns:ahyp="http://schemas.microsoft.com/office/drawing/2018/hyperlinkcolor" val="tx"/>
                    </a:ext>
                  </a:extLst>
                </a:hlinkClick>
              </a:rPr>
              <a:t>SPLETNI GROOMING</a:t>
            </a:r>
          </a:p>
        </p:txBody>
      </p:sp>
      <p:sp>
        <p:nvSpPr>
          <p:cNvPr id="7" name="TextBox 7"/>
          <p:cNvSpPr txBox="1"/>
          <p:nvPr/>
        </p:nvSpPr>
        <p:spPr>
          <a:xfrm>
            <a:off x="851652" y="2182983"/>
            <a:ext cx="9538967" cy="5063490"/>
          </a:xfrm>
          <a:prstGeom prst="rect">
            <a:avLst/>
          </a:prstGeom>
        </p:spPr>
        <p:txBody>
          <a:bodyPr lIns="0" tIns="0" rIns="0" bIns="0" rtlCol="0" anchor="t">
            <a:spAutoFit/>
          </a:bodyPr>
          <a:lstStyle/>
          <a:p>
            <a:pPr algn="l">
              <a:lnSpc>
                <a:spcPts val="5039"/>
              </a:lnSpc>
            </a:pPr>
            <a:r>
              <a:rPr lang="en-US" sz="2799">
                <a:solidFill>
                  <a:srgbClr val="FFFFFF"/>
                </a:solidFill>
                <a:latin typeface="Cy Grotesk Key"/>
              </a:rPr>
              <a:t>Spletni grooming ali navezovanje stikov z otroki preko spleta z namenom spolne zlorabe, s pomočjo katere se odrasli pretvarjajo, da so vrstniki svojih žrtev. Želijo vzpostaviti zaupanje pri mladoletni osebi, preko pogovora po spleta poskušajo izvedeti njen naslov, interese, hobije in izkušnje v spolnosti. Z različnimi triki skušajo otroke zapeljati v pogovore o spolnosti in nazadnje v srečanje v živo. </a:t>
            </a:r>
          </a:p>
        </p:txBody>
      </p:sp>
      <p:sp>
        <p:nvSpPr>
          <p:cNvPr id="8" name="TextBox 8"/>
          <p:cNvSpPr txBox="1"/>
          <p:nvPr/>
        </p:nvSpPr>
        <p:spPr>
          <a:xfrm>
            <a:off x="1789446" y="7630013"/>
            <a:ext cx="4146233" cy="521334"/>
          </a:xfrm>
          <a:prstGeom prst="rect">
            <a:avLst/>
          </a:prstGeom>
        </p:spPr>
        <p:txBody>
          <a:bodyPr lIns="0" tIns="0" rIns="0" bIns="0" rtlCol="0" anchor="t">
            <a:spAutoFit/>
          </a:bodyPr>
          <a:lstStyle/>
          <a:p>
            <a:pPr algn="ctr">
              <a:lnSpc>
                <a:spcPts val="4340"/>
              </a:lnSpc>
            </a:pPr>
            <a:r>
              <a:rPr lang="en-US" sz="3100" dirty="0" err="1">
                <a:solidFill>
                  <a:srgbClr val="FFFFFF"/>
                </a:solidFill>
                <a:latin typeface="Open Sans Bold"/>
              </a:rPr>
              <a:t>Predstavitveni</a:t>
            </a:r>
            <a:r>
              <a:rPr lang="en-US" sz="3100" dirty="0">
                <a:solidFill>
                  <a:srgbClr val="FFFFFF"/>
                </a:solidFill>
                <a:latin typeface="Open Sans Bold"/>
              </a:rPr>
              <a:t> video:</a:t>
            </a:r>
          </a:p>
        </p:txBody>
      </p:sp>
      <p:sp>
        <p:nvSpPr>
          <p:cNvPr id="9" name="TextBox 9"/>
          <p:cNvSpPr txBox="1"/>
          <p:nvPr/>
        </p:nvSpPr>
        <p:spPr>
          <a:xfrm>
            <a:off x="12688808" y="4272964"/>
            <a:ext cx="3543657" cy="521334"/>
          </a:xfrm>
          <a:prstGeom prst="rect">
            <a:avLst/>
          </a:prstGeom>
        </p:spPr>
        <p:txBody>
          <a:bodyPr lIns="0" tIns="0" rIns="0" bIns="0" rtlCol="0" anchor="t">
            <a:spAutoFit/>
          </a:bodyPr>
          <a:lstStyle/>
          <a:p>
            <a:pPr algn="ctr">
              <a:lnSpc>
                <a:spcPts val="4340"/>
              </a:lnSpc>
            </a:pPr>
            <a:r>
              <a:rPr lang="en-US" sz="3100" dirty="0" err="1">
                <a:solidFill>
                  <a:srgbClr val="FFFFFF"/>
                </a:solidFill>
                <a:latin typeface="Open Sans Bold"/>
              </a:rPr>
              <a:t>Napotki</a:t>
            </a:r>
            <a:r>
              <a:rPr lang="en-US" sz="3100" dirty="0">
                <a:solidFill>
                  <a:srgbClr val="FFFFFF"/>
                </a:solidFill>
                <a:latin typeface="Open Sans Bold"/>
              </a:rPr>
              <a:t> za </a:t>
            </a:r>
            <a:r>
              <a:rPr lang="en-US" sz="3100" dirty="0" err="1">
                <a:solidFill>
                  <a:srgbClr val="FFFFFF"/>
                </a:solidFill>
                <a:latin typeface="Open Sans Bold"/>
              </a:rPr>
              <a:t>starše</a:t>
            </a:r>
            <a:r>
              <a:rPr lang="en-US" sz="3100" dirty="0">
                <a:solidFill>
                  <a:srgbClr val="FFFFFF"/>
                </a:solidFill>
                <a:latin typeface="Open Sans Bold"/>
              </a:rPr>
              <a:t>:</a:t>
            </a:r>
          </a:p>
        </p:txBody>
      </p:sp>
      <p:sp>
        <p:nvSpPr>
          <p:cNvPr id="10" name="TextBox 10"/>
          <p:cNvSpPr txBox="1"/>
          <p:nvPr/>
        </p:nvSpPr>
        <p:spPr>
          <a:xfrm>
            <a:off x="851652" y="8612921"/>
            <a:ext cx="6021822" cy="947054"/>
          </a:xfrm>
          <a:prstGeom prst="rect">
            <a:avLst/>
          </a:prstGeom>
        </p:spPr>
        <p:txBody>
          <a:bodyPr lIns="0" tIns="0" rIns="0" bIns="0" rtlCol="0" anchor="t">
            <a:spAutoFit/>
          </a:bodyPr>
          <a:lstStyle/>
          <a:p>
            <a:pPr algn="ctr">
              <a:lnSpc>
                <a:spcPts val="3919"/>
              </a:lnSpc>
            </a:pP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Spletni</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grooming -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spletno</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prijateljstvo</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s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slabimi</a:t>
            </a:r>
            <a:r>
              <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rPr>
              <a:t>nameni</a:t>
            </a:r>
            <a:endParaRPr lang="en-US" sz="2799" u="sng" dirty="0">
              <a:solidFill>
                <a:schemeClr val="accent5">
                  <a:lumMod val="40000"/>
                  <a:lumOff val="60000"/>
                </a:schemeClr>
              </a:solidFill>
              <a:latin typeface="Cy Grotesk Key"/>
              <a:hlinkClick r:id="rId5" tooltip="https://safe.si/video/spletno-oko-videi/spletni-grooming-spletno-prijateljstvo-slabimi-nameni">
                <a:extLst>
                  <a:ext uri="{A12FA001-AC4F-418D-AE19-62706E023703}">
                    <ahyp:hlinkClr xmlns:ahyp="http://schemas.microsoft.com/office/drawing/2018/hyperlinkcolor" val="tx"/>
                  </a:ext>
                </a:extLst>
              </a:hlinkClick>
            </a:endParaRPr>
          </a:p>
        </p:txBody>
      </p:sp>
      <p:sp>
        <p:nvSpPr>
          <p:cNvPr id="11" name="TextBox 11"/>
          <p:cNvSpPr txBox="1"/>
          <p:nvPr/>
        </p:nvSpPr>
        <p:spPr>
          <a:xfrm>
            <a:off x="11661974" y="5662075"/>
            <a:ext cx="5597326" cy="947054"/>
          </a:xfrm>
          <a:prstGeom prst="rect">
            <a:avLst/>
          </a:prstGeom>
        </p:spPr>
        <p:txBody>
          <a:bodyPr lIns="0" tIns="0" rIns="0" bIns="0" rtlCol="0" anchor="t">
            <a:spAutoFit/>
          </a:bodyPr>
          <a:lstStyle/>
          <a:p>
            <a:pPr algn="ctr">
              <a:lnSpc>
                <a:spcPts val="3919"/>
              </a:lnSpc>
            </a:pP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Preventivni</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ukrepi</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proti</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spletnemu</a:t>
            </a:r>
            <a:r>
              <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rPr>
              <a:t>groomingu</a:t>
            </a:r>
            <a:endParaRPr lang="en-US" sz="2799" u="sng" dirty="0">
              <a:solidFill>
                <a:schemeClr val="accent5">
                  <a:lumMod val="40000"/>
                  <a:lumOff val="60000"/>
                </a:schemeClr>
              </a:solidFill>
              <a:latin typeface="Cy Grotesk Key"/>
              <a:hlinkClick r:id="rId6" tooltip="https://safe.si/napotek/preventivni-ukrepi-proti-spletnemu-groomingu?width=900&amp;height=900&amp;iframe=true">
                <a:extLst>
                  <a:ext uri="{A12FA001-AC4F-418D-AE19-62706E023703}">
                    <ahyp:hlinkClr xmlns:ahyp="http://schemas.microsoft.com/office/drawing/2018/hyperlinkcolor" val="tx"/>
                  </a:ext>
                </a:extLst>
              </a:hlinkClick>
            </a:endParaRPr>
          </a:p>
        </p:txBody>
      </p:sp>
      <p:sp>
        <p:nvSpPr>
          <p:cNvPr id="12" name="TextBox 12"/>
          <p:cNvSpPr txBox="1"/>
          <p:nvPr/>
        </p:nvSpPr>
        <p:spPr>
          <a:xfrm>
            <a:off x="11444811" y="7467440"/>
            <a:ext cx="6172200" cy="1481455"/>
          </a:xfrm>
          <a:prstGeom prst="rect">
            <a:avLst/>
          </a:prstGeom>
        </p:spPr>
        <p:txBody>
          <a:bodyPr lIns="0" tIns="0" rIns="0" bIns="0" rtlCol="0" anchor="t">
            <a:spAutoFit/>
          </a:bodyPr>
          <a:lstStyle/>
          <a:p>
            <a:pPr algn="ctr">
              <a:lnSpc>
                <a:spcPts val="3919"/>
              </a:lnSpc>
            </a:pP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Kako</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prepoznati</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da je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otrok</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žrtev</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 </a:t>
            </a:r>
            <a:r>
              <a:rPr lang="en-US" sz="2799" u="sng" dirty="0" err="1">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groominga</a:t>
            </a:r>
            <a:r>
              <a:rPr lang="en-US" sz="2799" u="sng" dirty="0">
                <a:solidFill>
                  <a:schemeClr val="accent5">
                    <a:lumMod val="40000"/>
                    <a:lumOff val="60000"/>
                  </a:schemeClr>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rPr>
              <a:t>?</a:t>
            </a:r>
          </a:p>
          <a:p>
            <a:pPr algn="ctr">
              <a:lnSpc>
                <a:spcPts val="3919"/>
              </a:lnSpc>
            </a:pPr>
            <a:endParaRPr lang="en-US" sz="2799" u="sng" dirty="0">
              <a:solidFill>
                <a:srgbClr val="D0FDFF"/>
              </a:solidFill>
              <a:latin typeface="Cy Grotesk Key"/>
              <a:hlinkClick r:id="rId7" tooltip="https://safe.si/napotek/kako-prepoznati-da-je-otrok-zrtev-groominga?width=900&amp;height=900&amp;iframe=true">
                <a:extLst>
                  <a:ext uri="{A12FA001-AC4F-418D-AE19-62706E023703}">
                    <ahyp:hlinkClr xmlns:ahyp="http://schemas.microsoft.com/office/drawing/2018/hyperlinkcolor" val="tx"/>
                  </a:ext>
                </a:extLst>
              </a:hlinkClick>
            </a:endParaRPr>
          </a:p>
        </p:txBody>
      </p:sp>
      <p:sp>
        <p:nvSpPr>
          <p:cNvPr id="13" name="Freeform 13"/>
          <p:cNvSpPr/>
          <p:nvPr/>
        </p:nvSpPr>
        <p:spPr>
          <a:xfrm>
            <a:off x="7496446" y="7534115"/>
            <a:ext cx="2593702" cy="1958245"/>
          </a:xfrm>
          <a:custGeom>
            <a:avLst/>
            <a:gdLst/>
            <a:ahLst/>
            <a:cxnLst/>
            <a:rect l="l" t="t" r="r" b="b"/>
            <a:pathLst>
              <a:path w="2593702" h="1958245">
                <a:moveTo>
                  <a:pt x="0" y="0"/>
                </a:moveTo>
                <a:lnTo>
                  <a:pt x="2593702" y="0"/>
                </a:lnTo>
                <a:lnTo>
                  <a:pt x="2593702" y="1958245"/>
                </a:lnTo>
                <a:lnTo>
                  <a:pt x="0" y="1958245"/>
                </a:lnTo>
                <a:lnTo>
                  <a:pt x="0" y="0"/>
                </a:lnTo>
                <a:close/>
              </a:path>
            </a:pathLst>
          </a:custGeom>
          <a:blipFill>
            <a:blip r:embed="rId8"/>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70989" y="2549992"/>
            <a:ext cx="5802583" cy="202700"/>
          </a:xfrm>
          <a:custGeom>
            <a:avLst/>
            <a:gdLst/>
            <a:ahLst/>
            <a:cxnLst/>
            <a:rect l="l" t="t" r="r" b="b"/>
            <a:pathLst>
              <a:path w="5802583" h="202700">
                <a:moveTo>
                  <a:pt x="0" y="0"/>
                </a:moveTo>
                <a:lnTo>
                  <a:pt x="5802583" y="0"/>
                </a:lnTo>
                <a:lnTo>
                  <a:pt x="5802583" y="202700"/>
                </a:lnTo>
                <a:lnTo>
                  <a:pt x="0" y="202700"/>
                </a:lnTo>
                <a:lnTo>
                  <a:pt x="0" y="0"/>
                </a:lnTo>
                <a:close/>
              </a:path>
            </a:pathLst>
          </a:custGeom>
          <a:blipFill>
            <a:blip r:embed="rId3"/>
            <a:stretch>
              <a:fillRect t="-129512" b="-129512"/>
            </a:stretch>
          </a:blipFill>
        </p:spPr>
      </p:sp>
      <p:sp>
        <p:nvSpPr>
          <p:cNvPr id="6" name="Freeform 6"/>
          <p:cNvSpPr/>
          <p:nvPr/>
        </p:nvSpPr>
        <p:spPr>
          <a:xfrm>
            <a:off x="15318717" y="6248852"/>
            <a:ext cx="2738496" cy="2731650"/>
          </a:xfrm>
          <a:custGeom>
            <a:avLst/>
            <a:gdLst/>
            <a:ahLst/>
            <a:cxnLst/>
            <a:rect l="l" t="t" r="r" b="b"/>
            <a:pathLst>
              <a:path w="2738496" h="2731650">
                <a:moveTo>
                  <a:pt x="0" y="0"/>
                </a:moveTo>
                <a:lnTo>
                  <a:pt x="2738496" y="0"/>
                </a:lnTo>
                <a:lnTo>
                  <a:pt x="2738496" y="2731649"/>
                </a:lnTo>
                <a:lnTo>
                  <a:pt x="0" y="2731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11595807" y="1811828"/>
            <a:ext cx="6211884" cy="4138668"/>
          </a:xfrm>
          <a:custGeom>
            <a:avLst/>
            <a:gdLst/>
            <a:ahLst/>
            <a:cxnLst/>
            <a:rect l="l" t="t" r="r" b="b"/>
            <a:pathLst>
              <a:path w="6211884" h="4138668">
                <a:moveTo>
                  <a:pt x="0" y="0"/>
                </a:moveTo>
                <a:lnTo>
                  <a:pt x="6211884" y="0"/>
                </a:lnTo>
                <a:lnTo>
                  <a:pt x="6211884" y="4138668"/>
                </a:lnTo>
                <a:lnTo>
                  <a:pt x="0" y="4138668"/>
                </a:lnTo>
                <a:lnTo>
                  <a:pt x="0" y="0"/>
                </a:lnTo>
                <a:close/>
              </a:path>
            </a:pathLst>
          </a:custGeom>
          <a:blipFill>
            <a:blip r:embed="rId6"/>
            <a:stretch>
              <a:fillRect/>
            </a:stretch>
          </a:blipFill>
        </p:spPr>
      </p:sp>
      <p:sp>
        <p:nvSpPr>
          <p:cNvPr id="8" name="TextBox 8"/>
          <p:cNvSpPr txBox="1"/>
          <p:nvPr/>
        </p:nvSpPr>
        <p:spPr>
          <a:xfrm>
            <a:off x="670989" y="549092"/>
            <a:ext cx="16016976" cy="2943860"/>
          </a:xfrm>
          <a:prstGeom prst="rect">
            <a:avLst/>
          </a:prstGeom>
        </p:spPr>
        <p:txBody>
          <a:bodyPr lIns="0" tIns="0" rIns="0" bIns="0" rtlCol="0" anchor="t">
            <a:spAutoFit/>
          </a:bodyPr>
          <a:lstStyle/>
          <a:p>
            <a:pPr algn="l">
              <a:lnSpc>
                <a:spcPts val="7840"/>
              </a:lnSpc>
            </a:pPr>
            <a:r>
              <a:rPr lang="en-US" sz="5600" u="sng" dirty="0">
                <a:solidFill>
                  <a:schemeClr val="accent5">
                    <a:lumMod val="40000"/>
                    <a:lumOff val="60000"/>
                  </a:schemeClr>
                </a:solidFill>
                <a:latin typeface="Monument"/>
                <a:hlinkClick r:id="rId7" tooltip="https://safe.si/nasveti/neprimerne-in-nezakonite-vsebine">
                  <a:extLst>
                    <a:ext uri="{A12FA001-AC4F-418D-AE19-62706E023703}">
                      <ahyp:hlinkClr xmlns:ahyp="http://schemas.microsoft.com/office/drawing/2018/hyperlinkcolor" val="tx"/>
                    </a:ext>
                  </a:extLst>
                </a:hlinkClick>
              </a:rPr>
              <a:t>NEPRIMERNE IN NEZAKONITE VSEBINE</a:t>
            </a:r>
          </a:p>
          <a:p>
            <a:pPr algn="l">
              <a:lnSpc>
                <a:spcPts val="7840"/>
              </a:lnSpc>
              <a:spcBef>
                <a:spcPct val="0"/>
              </a:spcBef>
            </a:pPr>
            <a:endParaRPr lang="en-US" sz="5600" u="sng" dirty="0">
              <a:solidFill>
                <a:srgbClr val="FFFFFF"/>
              </a:solidFill>
              <a:latin typeface="Monument"/>
              <a:hlinkClick r:id="rId7" tooltip="https://safe.si/nasveti/neprimerne-in-nezakonite-vsebine">
                <a:extLst>
                  <a:ext uri="{A12FA001-AC4F-418D-AE19-62706E023703}">
                    <ahyp:hlinkClr xmlns:ahyp="http://schemas.microsoft.com/office/drawing/2018/hyperlinkcolor" val="tx"/>
                  </a:ext>
                </a:extLst>
              </a:hlinkClick>
            </a:endParaRPr>
          </a:p>
        </p:txBody>
      </p:sp>
      <p:sp>
        <p:nvSpPr>
          <p:cNvPr id="9" name="TextBox 9"/>
          <p:cNvSpPr txBox="1"/>
          <p:nvPr/>
        </p:nvSpPr>
        <p:spPr>
          <a:xfrm>
            <a:off x="2334604" y="7179127"/>
            <a:ext cx="12689745" cy="2133600"/>
          </a:xfrm>
          <a:prstGeom prst="rect">
            <a:avLst/>
          </a:prstGeom>
        </p:spPr>
        <p:txBody>
          <a:bodyPr lIns="0" tIns="0" rIns="0" bIns="0" rtlCol="0" anchor="t">
            <a:spAutoFit/>
          </a:bodyPr>
          <a:lstStyle/>
          <a:p>
            <a:pPr algn="ctr">
              <a:lnSpc>
                <a:spcPts val="4200"/>
              </a:lnSpc>
            </a:pPr>
            <a:r>
              <a:rPr lang="en-US" sz="3000">
                <a:solidFill>
                  <a:srgbClr val="F3FF0C"/>
                </a:solidFill>
                <a:latin typeface="Cy Grotesk Key Bold"/>
              </a:rPr>
              <a:t>Pomembno je da se z otrokom redno pogovarjamo o tem, kaj počne na spletu. Posledično lahko pravočasno prepoznamo, da se je srečal z neprimernimi vsebinami, ki jih ne razume, in lahko pravočasno ukrepamo.</a:t>
            </a:r>
          </a:p>
        </p:txBody>
      </p:sp>
      <p:sp>
        <p:nvSpPr>
          <p:cNvPr id="10" name="TextBox 10"/>
          <p:cNvSpPr txBox="1"/>
          <p:nvPr/>
        </p:nvSpPr>
        <p:spPr>
          <a:xfrm>
            <a:off x="670989" y="3162752"/>
            <a:ext cx="2979420"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rPr>
              <a:t>Spletni</a:t>
            </a:r>
            <a:r>
              <a:rPr lang="en-US" sz="3500" u="sng" dirty="0">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rPr>
              <a:t>izzivi</a:t>
            </a:r>
            <a:endParaRPr lang="en-US" sz="3500" u="sng" dirty="0">
              <a:solidFill>
                <a:schemeClr val="accent5">
                  <a:lumMod val="40000"/>
                  <a:lumOff val="60000"/>
                </a:schemeClr>
              </a:solidFill>
              <a:latin typeface="Cy Grotesk Key Bold"/>
              <a:hlinkClick r:id="rId8" tooltip="https://safe.si/neprimerne-in-nezakonite-vsebine/spletni-izzivi">
                <a:extLst>
                  <a:ext uri="{A12FA001-AC4F-418D-AE19-62706E023703}">
                    <ahyp:hlinkClr xmlns:ahyp="http://schemas.microsoft.com/office/drawing/2018/hyperlinkcolor" val="tx"/>
                  </a:ext>
                </a:extLst>
              </a:hlinkClick>
            </a:endParaRPr>
          </a:p>
        </p:txBody>
      </p:sp>
      <p:sp>
        <p:nvSpPr>
          <p:cNvPr id="11" name="TextBox 11"/>
          <p:cNvSpPr txBox="1"/>
          <p:nvPr/>
        </p:nvSpPr>
        <p:spPr>
          <a:xfrm>
            <a:off x="670989" y="4169227"/>
            <a:ext cx="6172200" cy="561051"/>
          </a:xfrm>
          <a:prstGeom prst="rect">
            <a:avLst/>
          </a:prstGeom>
        </p:spPr>
        <p:txBody>
          <a:bodyPr lIns="0" tIns="0" rIns="0" bIns="0" rtlCol="0" anchor="t">
            <a:spAutoFit/>
          </a:bodyPr>
          <a:lstStyle/>
          <a:p>
            <a:pPr algn="l">
              <a:lnSpc>
                <a:spcPts val="4900"/>
              </a:lnSpc>
            </a:pPr>
            <a:r>
              <a:rPr lang="en-US" sz="3500" u="sng" dirty="0" err="1">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Nasilje</a:t>
            </a:r>
            <a:r>
              <a:rPr lang="en-US" sz="3500" u="sng" dirty="0">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na</a:t>
            </a:r>
            <a:r>
              <a:rPr lang="en-US" sz="3500" u="sng" dirty="0">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rPr>
              <a:t>spletu</a:t>
            </a:r>
            <a:endParaRPr lang="en-US" sz="3500" u="sng" dirty="0">
              <a:solidFill>
                <a:schemeClr val="accent5">
                  <a:lumMod val="40000"/>
                  <a:lumOff val="60000"/>
                </a:schemeClr>
              </a:solidFill>
              <a:latin typeface="Cy Grotesk Key Bold"/>
              <a:hlinkClick r:id="rId9" tooltip="https://safe.si/nasveti/neprimerne-in-nezakonite-vsebine/nasilje-na-spletu">
                <a:extLst>
                  <a:ext uri="{A12FA001-AC4F-418D-AE19-62706E023703}">
                    <ahyp:hlinkClr xmlns:ahyp="http://schemas.microsoft.com/office/drawing/2018/hyperlinkcolor" val="tx"/>
                  </a:ext>
                </a:extLst>
              </a:hlinkClick>
            </a:endParaRPr>
          </a:p>
        </p:txBody>
      </p:sp>
      <p:sp>
        <p:nvSpPr>
          <p:cNvPr id="12" name="TextBox 12"/>
          <p:cNvSpPr txBox="1"/>
          <p:nvPr/>
        </p:nvSpPr>
        <p:spPr>
          <a:xfrm>
            <a:off x="670989" y="5175702"/>
            <a:ext cx="4831913"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rPr>
              <a:t>Spletna</a:t>
            </a:r>
            <a:r>
              <a:rPr lang="en-US" sz="3500" u="sng" dirty="0">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rPr>
              <a:t>pornografija</a:t>
            </a:r>
            <a:endParaRPr lang="en-US" sz="3500" u="sng" dirty="0">
              <a:solidFill>
                <a:schemeClr val="accent5">
                  <a:lumMod val="40000"/>
                  <a:lumOff val="60000"/>
                </a:schemeClr>
              </a:solidFill>
              <a:latin typeface="Cy Grotesk Key Bold"/>
              <a:hlinkClick r:id="rId10" tooltip="https://safe.si/nasveti/neprimerne-in-nezakonite-vsebine/spletna-pornografija">
                <a:extLst>
                  <a:ext uri="{A12FA001-AC4F-418D-AE19-62706E023703}">
                    <ahyp:hlinkClr xmlns:ahyp="http://schemas.microsoft.com/office/drawing/2018/hyperlinkcolor" val="tx"/>
                  </a:ext>
                </a:extLst>
              </a:hlinkClick>
            </a:endParaRPr>
          </a:p>
        </p:txBody>
      </p:sp>
      <p:sp>
        <p:nvSpPr>
          <p:cNvPr id="13" name="TextBox 13"/>
          <p:cNvSpPr txBox="1"/>
          <p:nvPr/>
        </p:nvSpPr>
        <p:spPr>
          <a:xfrm>
            <a:off x="323727" y="6182177"/>
            <a:ext cx="10808969"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Zavajajoče</a:t>
            </a:r>
            <a:r>
              <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vsebine</a:t>
            </a:r>
            <a:r>
              <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polresnice</a:t>
            </a:r>
            <a:r>
              <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 in </a:t>
            </a:r>
            <a:r>
              <a:rPr lang="en-US" sz="3500" u="sng" dirty="0" err="1">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rPr>
              <a:t>neresnice</a:t>
            </a:r>
            <a:endParaRPr lang="en-US" sz="3500" u="sng" dirty="0">
              <a:solidFill>
                <a:schemeClr val="accent5">
                  <a:lumMod val="40000"/>
                  <a:lumOff val="60000"/>
                </a:schemeClr>
              </a:solidFill>
              <a:latin typeface="Cy Grotesk Key Bold"/>
              <a:hlinkClick r:id="rId11" tooltip="https://safe.si/nasveti/neprimerne-in-nezakonite-vsebine/zavajajoce-vsebine">
                <a:extLst>
                  <a:ext uri="{A12FA001-AC4F-418D-AE19-62706E023703}">
                    <ahyp:hlinkClr xmlns:ahyp="http://schemas.microsoft.com/office/drawing/2018/hyperlinkcolor" val="tx"/>
                  </a:ext>
                </a:extLst>
              </a:hlinkClick>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392992" y="1877060"/>
            <a:ext cx="5802583" cy="202700"/>
          </a:xfrm>
          <a:custGeom>
            <a:avLst/>
            <a:gdLst/>
            <a:ahLst/>
            <a:cxnLst/>
            <a:rect l="l" t="t" r="r" b="b"/>
            <a:pathLst>
              <a:path w="5802583" h="202700">
                <a:moveTo>
                  <a:pt x="0" y="0"/>
                </a:moveTo>
                <a:lnTo>
                  <a:pt x="5802583" y="0"/>
                </a:lnTo>
                <a:lnTo>
                  <a:pt x="5802583" y="202699"/>
                </a:lnTo>
                <a:lnTo>
                  <a:pt x="0" y="202699"/>
                </a:lnTo>
                <a:lnTo>
                  <a:pt x="0" y="0"/>
                </a:lnTo>
                <a:close/>
              </a:path>
            </a:pathLst>
          </a:custGeom>
          <a:blipFill>
            <a:blip r:embed="rId3"/>
            <a:stretch>
              <a:fillRect t="-129512" b="-129512"/>
            </a:stretch>
          </a:blipFill>
        </p:spPr>
      </p:sp>
      <p:sp>
        <p:nvSpPr>
          <p:cNvPr id="6" name="Freeform 6"/>
          <p:cNvSpPr/>
          <p:nvPr/>
        </p:nvSpPr>
        <p:spPr>
          <a:xfrm>
            <a:off x="10898055" y="5517650"/>
            <a:ext cx="6583680" cy="4114800"/>
          </a:xfrm>
          <a:custGeom>
            <a:avLst/>
            <a:gdLst/>
            <a:ahLst/>
            <a:cxnLst/>
            <a:rect l="l" t="t" r="r" b="b"/>
            <a:pathLst>
              <a:path w="6583680" h="4114800">
                <a:moveTo>
                  <a:pt x="0" y="0"/>
                </a:moveTo>
                <a:lnTo>
                  <a:pt x="6583680" y="0"/>
                </a:lnTo>
                <a:lnTo>
                  <a:pt x="6583680"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697042" y="6036064"/>
            <a:ext cx="2017174" cy="3426197"/>
          </a:xfrm>
          <a:custGeom>
            <a:avLst/>
            <a:gdLst/>
            <a:ahLst/>
            <a:cxnLst/>
            <a:rect l="l" t="t" r="r" b="b"/>
            <a:pathLst>
              <a:path w="2017174" h="3426197">
                <a:moveTo>
                  <a:pt x="0" y="0"/>
                </a:moveTo>
                <a:lnTo>
                  <a:pt x="2017174" y="0"/>
                </a:lnTo>
                <a:lnTo>
                  <a:pt x="2017174" y="3426198"/>
                </a:lnTo>
                <a:lnTo>
                  <a:pt x="0" y="342619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536085" y="4939538"/>
            <a:ext cx="6542819" cy="4522724"/>
          </a:xfrm>
          <a:custGeom>
            <a:avLst/>
            <a:gdLst/>
            <a:ahLst/>
            <a:cxnLst/>
            <a:rect l="l" t="t" r="r" b="b"/>
            <a:pathLst>
              <a:path w="6542819" h="4522724">
                <a:moveTo>
                  <a:pt x="0" y="0"/>
                </a:moveTo>
                <a:lnTo>
                  <a:pt x="6542820" y="0"/>
                </a:lnTo>
                <a:lnTo>
                  <a:pt x="6542820" y="4522724"/>
                </a:lnTo>
                <a:lnTo>
                  <a:pt x="0" y="4522724"/>
                </a:lnTo>
                <a:lnTo>
                  <a:pt x="0" y="0"/>
                </a:lnTo>
                <a:close/>
              </a:path>
            </a:pathLst>
          </a:custGeom>
          <a:blipFill>
            <a:blip r:embed="rId8"/>
            <a:stretch>
              <a:fillRect/>
            </a:stretch>
          </a:blipFill>
        </p:spPr>
      </p:sp>
      <p:sp>
        <p:nvSpPr>
          <p:cNvPr id="9" name="TextBox 9"/>
          <p:cNvSpPr txBox="1"/>
          <p:nvPr/>
        </p:nvSpPr>
        <p:spPr>
          <a:xfrm>
            <a:off x="697042" y="914400"/>
            <a:ext cx="13483222" cy="962660"/>
          </a:xfrm>
          <a:prstGeom prst="rect">
            <a:avLst/>
          </a:prstGeom>
        </p:spPr>
        <p:txBody>
          <a:bodyPr lIns="0" tIns="0" rIns="0" bIns="0" rtlCol="0" anchor="t">
            <a:spAutoFit/>
          </a:bodyPr>
          <a:lstStyle/>
          <a:p>
            <a:pPr algn="l">
              <a:lnSpc>
                <a:spcPts val="7840"/>
              </a:lnSpc>
              <a:spcBef>
                <a:spcPct val="0"/>
              </a:spcBef>
            </a:pPr>
            <a:r>
              <a:rPr lang="en-US" sz="5600">
                <a:solidFill>
                  <a:srgbClr val="FFFFFF"/>
                </a:solidFill>
                <a:latin typeface="Monument"/>
              </a:rPr>
              <a:t>Kaj lahko naredimo?</a:t>
            </a:r>
          </a:p>
        </p:txBody>
      </p:sp>
      <p:sp>
        <p:nvSpPr>
          <p:cNvPr id="10" name="TextBox 10"/>
          <p:cNvSpPr txBox="1"/>
          <p:nvPr/>
        </p:nvSpPr>
        <p:spPr>
          <a:xfrm>
            <a:off x="697042" y="1975122"/>
            <a:ext cx="9381862" cy="3611978"/>
          </a:xfrm>
          <a:prstGeom prst="rect">
            <a:avLst/>
          </a:prstGeom>
        </p:spPr>
        <p:txBody>
          <a:bodyPr lIns="0" tIns="0" rIns="0" bIns="0" rtlCol="0" anchor="t">
            <a:spAutoFit/>
          </a:bodyPr>
          <a:lstStyle/>
          <a:p>
            <a:pPr algn="l">
              <a:lnSpc>
                <a:spcPts val="5802"/>
              </a:lnSpc>
            </a:pPr>
            <a:r>
              <a:rPr lang="en-US" sz="3223">
                <a:solidFill>
                  <a:srgbClr val="FFFFFF"/>
                </a:solidFill>
                <a:latin typeface="Cy Grotesk Key"/>
              </a:rPr>
              <a:t>V svetu spleta in novih tehnologij otroci ne smejo biti prepuščeni sami sebi.</a:t>
            </a:r>
          </a:p>
          <a:p>
            <a:pPr algn="l">
              <a:lnSpc>
                <a:spcPts val="5802"/>
              </a:lnSpc>
            </a:pPr>
            <a:r>
              <a:rPr lang="en-US" sz="3223">
                <a:solidFill>
                  <a:srgbClr val="FFFFFF"/>
                </a:solidFill>
                <a:latin typeface="Cy Grotesk Key"/>
              </a:rPr>
              <a:t>BITI MORAMO Z NJIMI, JIH USMERJATI, IZOBRAŽEVATI IN VZGAJATI ZA ODGOVORNO RABO.</a:t>
            </a:r>
          </a:p>
        </p:txBody>
      </p:sp>
      <p:sp>
        <p:nvSpPr>
          <p:cNvPr id="11" name="TextBox 11"/>
          <p:cNvSpPr txBox="1"/>
          <p:nvPr/>
        </p:nvSpPr>
        <p:spPr>
          <a:xfrm>
            <a:off x="11792236" y="731076"/>
            <a:ext cx="5467064" cy="2980690"/>
          </a:xfrm>
          <a:prstGeom prst="rect">
            <a:avLst/>
          </a:prstGeom>
        </p:spPr>
        <p:txBody>
          <a:bodyPr lIns="0" tIns="0" rIns="0" bIns="0" rtlCol="0" anchor="t">
            <a:spAutoFit/>
          </a:bodyPr>
          <a:lstStyle/>
          <a:p>
            <a:pPr algn="ctr">
              <a:lnSpc>
                <a:spcPts val="4759"/>
              </a:lnSpc>
            </a:pPr>
            <a:r>
              <a:rPr lang="en-US" sz="3399">
                <a:solidFill>
                  <a:srgbClr val="80CEFF"/>
                </a:solidFill>
                <a:latin typeface="Open Sans Bold"/>
              </a:rPr>
              <a:t>Prepoved uporabe digitalnih tehnologij ali njeno omejevanje in blokiranje ni dobro na dolgi rok.</a:t>
            </a:r>
          </a:p>
        </p:txBody>
      </p:sp>
      <p:sp>
        <p:nvSpPr>
          <p:cNvPr id="12" name="TextBox 12"/>
          <p:cNvSpPr txBox="1"/>
          <p:nvPr/>
        </p:nvSpPr>
        <p:spPr>
          <a:xfrm>
            <a:off x="11456362" y="3809686"/>
            <a:ext cx="5467064" cy="1216024"/>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Obstajajo</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aplikacije</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za </a:t>
            </a: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starševski</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nadzor</a:t>
            </a:r>
            <a:r>
              <a:rPr lang="en-US" sz="3500" u="sng" dirty="0">
                <a:solidFill>
                  <a:schemeClr val="accent5">
                    <a:lumMod val="40000"/>
                    <a:lumOff val="60000"/>
                  </a:schemeClr>
                </a:solidFill>
                <a:latin typeface="Cy Grotesk Key Bold"/>
                <a:hlinkClick r:id="rId9" tooltip="https://safe.si/starsi/starsevski-nadzor-nad-mobilnimi-telefoni">
                  <a:extLst>
                    <a:ext uri="{A12FA001-AC4F-418D-AE19-62706E023703}">
                      <ahyp:hlinkClr xmlns:ahyp="http://schemas.microsoft.com/office/drawing/2018/hyperlinkcolor" val="tx"/>
                    </a:ext>
                  </a:extLst>
                </a:hlinkClick>
              </a:rPr>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Freeform 3"/>
          <p:cNvSpPr/>
          <p:nvPr/>
        </p:nvSpPr>
        <p:spPr>
          <a:xfrm>
            <a:off x="6962634" y="2474342"/>
            <a:ext cx="4362732" cy="547159"/>
          </a:xfrm>
          <a:custGeom>
            <a:avLst/>
            <a:gdLst/>
            <a:ahLst/>
            <a:cxnLst/>
            <a:rect l="l" t="t" r="r" b="b"/>
            <a:pathLst>
              <a:path w="4362732" h="547159">
                <a:moveTo>
                  <a:pt x="0" y="0"/>
                </a:moveTo>
                <a:lnTo>
                  <a:pt x="4362732" y="0"/>
                </a:lnTo>
                <a:lnTo>
                  <a:pt x="4362732" y="547159"/>
                </a:lnTo>
                <a:lnTo>
                  <a:pt x="0" y="547159"/>
                </a:lnTo>
                <a:lnTo>
                  <a:pt x="0" y="0"/>
                </a:lnTo>
                <a:close/>
              </a:path>
            </a:pathLst>
          </a:custGeom>
          <a:blipFill>
            <a:blip r:embed="rId3"/>
            <a:stretch>
              <a:fillRect/>
            </a:stretch>
          </a:blipFill>
        </p:spPr>
      </p:sp>
      <p:sp>
        <p:nvSpPr>
          <p:cNvPr id="4" name="TextBox 4"/>
          <p:cNvSpPr txBox="1"/>
          <p:nvPr/>
        </p:nvSpPr>
        <p:spPr>
          <a:xfrm>
            <a:off x="2907382" y="1511682"/>
            <a:ext cx="11915810" cy="962660"/>
          </a:xfrm>
          <a:prstGeom prst="rect">
            <a:avLst/>
          </a:prstGeom>
        </p:spPr>
        <p:txBody>
          <a:bodyPr lIns="0" tIns="0" rIns="0" bIns="0" rtlCol="0" anchor="t">
            <a:spAutoFit/>
          </a:bodyPr>
          <a:lstStyle/>
          <a:p>
            <a:pPr algn="ctr">
              <a:lnSpc>
                <a:spcPts val="7840"/>
              </a:lnSpc>
              <a:spcBef>
                <a:spcPct val="0"/>
              </a:spcBef>
            </a:pPr>
            <a:r>
              <a:rPr lang="en-US" sz="5600">
                <a:solidFill>
                  <a:srgbClr val="FFFFFF"/>
                </a:solidFill>
                <a:latin typeface="Monument"/>
              </a:rPr>
              <a:t>PRIJAVA:</a:t>
            </a:r>
          </a:p>
        </p:txBody>
      </p:sp>
      <p:sp>
        <p:nvSpPr>
          <p:cNvPr id="5" name="AutoShape 5"/>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6" name="AutoShape 6"/>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7" name="TextBox 7"/>
          <p:cNvSpPr txBox="1"/>
          <p:nvPr/>
        </p:nvSpPr>
        <p:spPr>
          <a:xfrm>
            <a:off x="6791337" y="3125074"/>
            <a:ext cx="4147899" cy="887095"/>
          </a:xfrm>
          <a:prstGeom prst="rect">
            <a:avLst/>
          </a:prstGeom>
        </p:spPr>
        <p:txBody>
          <a:bodyPr lIns="0" tIns="0" rIns="0" bIns="0" rtlCol="0" anchor="t">
            <a:spAutoFit/>
          </a:bodyPr>
          <a:lstStyle/>
          <a:p>
            <a:pPr algn="ctr">
              <a:lnSpc>
                <a:spcPts val="7279"/>
              </a:lnSpc>
            </a:pPr>
            <a:r>
              <a:rPr lang="en-US" sz="5199">
                <a:solidFill>
                  <a:srgbClr val="000000"/>
                </a:solidFill>
                <a:latin typeface="Open Sans Bold"/>
              </a:rPr>
              <a:t>POLICIJA 113</a:t>
            </a:r>
          </a:p>
        </p:txBody>
      </p:sp>
      <p:sp>
        <p:nvSpPr>
          <p:cNvPr id="8" name="TextBox 8"/>
          <p:cNvSpPr txBox="1"/>
          <p:nvPr/>
        </p:nvSpPr>
        <p:spPr>
          <a:xfrm>
            <a:off x="3709928" y="5787232"/>
            <a:ext cx="10868145" cy="1811020"/>
          </a:xfrm>
          <a:prstGeom prst="rect">
            <a:avLst/>
          </a:prstGeom>
        </p:spPr>
        <p:txBody>
          <a:bodyPr lIns="0" tIns="0" rIns="0" bIns="0" rtlCol="0" anchor="t">
            <a:spAutoFit/>
          </a:bodyPr>
          <a:lstStyle/>
          <a:p>
            <a:pPr algn="ctr">
              <a:lnSpc>
                <a:spcPts val="7279"/>
              </a:lnSpc>
            </a:pPr>
            <a:r>
              <a:rPr lang="en-US" sz="5199" dirty="0" err="1">
                <a:solidFill>
                  <a:srgbClr val="000000"/>
                </a:solidFill>
                <a:latin typeface="Open Sans Bold"/>
              </a:rPr>
              <a:t>Anonimna</a:t>
            </a:r>
            <a:r>
              <a:rPr lang="en-US" sz="5199" dirty="0">
                <a:solidFill>
                  <a:srgbClr val="000000"/>
                </a:solidFill>
                <a:latin typeface="Open Sans Bold"/>
              </a:rPr>
              <a:t> </a:t>
            </a:r>
            <a:r>
              <a:rPr lang="en-US" sz="5199" dirty="0" err="1">
                <a:solidFill>
                  <a:srgbClr val="000000"/>
                </a:solidFill>
                <a:latin typeface="Open Sans Bold"/>
              </a:rPr>
              <a:t>prijava</a:t>
            </a:r>
            <a:r>
              <a:rPr lang="en-US" sz="5199" dirty="0">
                <a:solidFill>
                  <a:srgbClr val="000000"/>
                </a:solidFill>
                <a:latin typeface="Open Sans Bold"/>
              </a:rPr>
              <a:t>: SPLETNO OKO</a:t>
            </a:r>
          </a:p>
          <a:p>
            <a:pPr algn="ctr">
              <a:lnSpc>
                <a:spcPts val="7279"/>
              </a:lnSpc>
            </a:pPr>
            <a:r>
              <a:rPr lang="en-US" sz="5199" u="sng" dirty="0">
                <a:latin typeface="Open Sans Bold"/>
                <a:hlinkClick r:id="rId4" tooltip="https://www.spletno-oko.si">
                  <a:extLst>
                    <a:ext uri="{A12FA001-AC4F-418D-AE19-62706E023703}">
                      <ahyp:hlinkClr xmlns:ahyp="http://schemas.microsoft.com/office/drawing/2018/hyperlinkcolor" val="tx"/>
                    </a:ext>
                  </a:extLst>
                </a:hlinkClick>
              </a:rPr>
              <a:t>https://www.spletno-oko.si/</a:t>
            </a:r>
          </a:p>
        </p:txBody>
      </p:sp>
      <p:sp>
        <p:nvSpPr>
          <p:cNvPr id="9" name="TextBox 9"/>
          <p:cNvSpPr txBox="1"/>
          <p:nvPr/>
        </p:nvSpPr>
        <p:spPr>
          <a:xfrm>
            <a:off x="7696200" y="4316156"/>
            <a:ext cx="2173950" cy="887095"/>
          </a:xfrm>
          <a:prstGeom prst="rect">
            <a:avLst/>
          </a:prstGeom>
        </p:spPr>
        <p:txBody>
          <a:bodyPr wrap="square" lIns="0" tIns="0" rIns="0" bIns="0" rtlCol="0" anchor="t">
            <a:spAutoFit/>
          </a:bodyPr>
          <a:lstStyle/>
          <a:p>
            <a:pPr algn="ctr">
              <a:lnSpc>
                <a:spcPts val="7279"/>
              </a:lnSpc>
            </a:pPr>
            <a:r>
              <a:rPr lang="en-US" sz="5199" dirty="0">
                <a:solidFill>
                  <a:srgbClr val="FFFFFF"/>
                </a:solidFill>
                <a:latin typeface="Open Sans Bold"/>
              </a:rPr>
              <a:t>ALI</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55"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914681" y="1365792"/>
            <a:ext cx="9686775" cy="547159"/>
          </a:xfrm>
          <a:custGeom>
            <a:avLst/>
            <a:gdLst/>
            <a:ahLst/>
            <a:cxnLst/>
            <a:rect l="l" t="t" r="r" b="b"/>
            <a:pathLst>
              <a:path w="9686775" h="547159">
                <a:moveTo>
                  <a:pt x="0" y="0"/>
                </a:moveTo>
                <a:lnTo>
                  <a:pt x="9686775" y="0"/>
                </a:lnTo>
                <a:lnTo>
                  <a:pt x="9686775" y="547159"/>
                </a:lnTo>
                <a:lnTo>
                  <a:pt x="0" y="547159"/>
                </a:lnTo>
                <a:lnTo>
                  <a:pt x="0" y="0"/>
                </a:lnTo>
                <a:close/>
              </a:path>
            </a:pathLst>
          </a:custGeom>
          <a:blipFill>
            <a:blip r:embed="rId3"/>
            <a:stretch>
              <a:fillRect t="-61017" b="-61017"/>
            </a:stretch>
          </a:blipFill>
        </p:spPr>
      </p:sp>
      <p:sp>
        <p:nvSpPr>
          <p:cNvPr id="6" name="Freeform 6"/>
          <p:cNvSpPr/>
          <p:nvPr/>
        </p:nvSpPr>
        <p:spPr>
          <a:xfrm>
            <a:off x="14703383" y="719960"/>
            <a:ext cx="2555917" cy="2900331"/>
          </a:xfrm>
          <a:custGeom>
            <a:avLst/>
            <a:gdLst/>
            <a:ahLst/>
            <a:cxnLst/>
            <a:rect l="l" t="t" r="r" b="b"/>
            <a:pathLst>
              <a:path w="2555917" h="2900331">
                <a:moveTo>
                  <a:pt x="0" y="0"/>
                </a:moveTo>
                <a:lnTo>
                  <a:pt x="2555917" y="0"/>
                </a:lnTo>
                <a:lnTo>
                  <a:pt x="2555917" y="2900332"/>
                </a:lnTo>
                <a:lnTo>
                  <a:pt x="0" y="2900332"/>
                </a:lnTo>
                <a:lnTo>
                  <a:pt x="0" y="0"/>
                </a:lnTo>
                <a:close/>
              </a:path>
            </a:pathLst>
          </a:custGeom>
          <a:blipFill>
            <a:blip r:embed="rId4"/>
            <a:stretch>
              <a:fillRect/>
            </a:stretch>
          </a:blipFill>
        </p:spPr>
      </p:sp>
      <p:sp>
        <p:nvSpPr>
          <p:cNvPr id="7" name="Freeform 7">
            <a:hlinkClick r:id="rId5" tooltip="https://e-tom.si"/>
          </p:cNvPr>
          <p:cNvSpPr/>
          <p:nvPr/>
        </p:nvSpPr>
        <p:spPr>
          <a:xfrm>
            <a:off x="914681" y="7206599"/>
            <a:ext cx="2526186" cy="2431370"/>
          </a:xfrm>
          <a:custGeom>
            <a:avLst/>
            <a:gdLst/>
            <a:ahLst/>
            <a:cxnLst/>
            <a:rect l="l" t="t" r="r" b="b"/>
            <a:pathLst>
              <a:path w="2526186" h="2431370">
                <a:moveTo>
                  <a:pt x="0" y="0"/>
                </a:moveTo>
                <a:lnTo>
                  <a:pt x="2526187" y="0"/>
                </a:lnTo>
                <a:lnTo>
                  <a:pt x="2526187" y="2431370"/>
                </a:lnTo>
                <a:lnTo>
                  <a:pt x="0" y="2431370"/>
                </a:lnTo>
                <a:lnTo>
                  <a:pt x="0" y="0"/>
                </a:lnTo>
                <a:close/>
              </a:path>
            </a:pathLst>
          </a:custGeom>
          <a:blipFill>
            <a:blip r:embed="rId6"/>
            <a:stretch>
              <a:fillRect/>
            </a:stretch>
          </a:blipFill>
        </p:spPr>
      </p:sp>
      <p:sp>
        <p:nvSpPr>
          <p:cNvPr id="8" name="Freeform 8">
            <a:hlinkClick r:id="rId7" tooltip="https://safe.si"/>
          </p:cNvPr>
          <p:cNvSpPr/>
          <p:nvPr/>
        </p:nvSpPr>
        <p:spPr>
          <a:xfrm>
            <a:off x="914681" y="2624724"/>
            <a:ext cx="5153886" cy="1874140"/>
          </a:xfrm>
          <a:custGeom>
            <a:avLst/>
            <a:gdLst/>
            <a:ahLst/>
            <a:cxnLst/>
            <a:rect l="l" t="t" r="r" b="b"/>
            <a:pathLst>
              <a:path w="5153886" h="1874140">
                <a:moveTo>
                  <a:pt x="0" y="0"/>
                </a:moveTo>
                <a:lnTo>
                  <a:pt x="5153886" y="0"/>
                </a:lnTo>
                <a:lnTo>
                  <a:pt x="5153886" y="1874140"/>
                </a:lnTo>
                <a:lnTo>
                  <a:pt x="0" y="1874140"/>
                </a:lnTo>
                <a:lnTo>
                  <a:pt x="0" y="0"/>
                </a:lnTo>
                <a:close/>
              </a:path>
            </a:pathLst>
          </a:custGeom>
          <a:blipFill>
            <a:blip r:embed="rId8"/>
            <a:stretch>
              <a:fillRect/>
            </a:stretch>
          </a:blipFill>
        </p:spPr>
      </p:sp>
      <p:sp>
        <p:nvSpPr>
          <p:cNvPr id="9" name="Freeform 9">
            <a:hlinkClick r:id="rId9" tooltip="https://www.spletno-oko.si"/>
          </p:cNvPr>
          <p:cNvSpPr/>
          <p:nvPr/>
        </p:nvSpPr>
        <p:spPr>
          <a:xfrm>
            <a:off x="914681" y="5254576"/>
            <a:ext cx="5602350" cy="1809990"/>
          </a:xfrm>
          <a:custGeom>
            <a:avLst/>
            <a:gdLst/>
            <a:ahLst/>
            <a:cxnLst/>
            <a:rect l="l" t="t" r="r" b="b"/>
            <a:pathLst>
              <a:path w="5602350" h="1809990">
                <a:moveTo>
                  <a:pt x="0" y="0"/>
                </a:moveTo>
                <a:lnTo>
                  <a:pt x="5602350" y="0"/>
                </a:lnTo>
                <a:lnTo>
                  <a:pt x="5602350" y="1809990"/>
                </a:lnTo>
                <a:lnTo>
                  <a:pt x="0" y="1809990"/>
                </a:lnTo>
                <a:lnTo>
                  <a:pt x="0" y="0"/>
                </a:lnTo>
                <a:close/>
              </a:path>
            </a:pathLst>
          </a:custGeom>
          <a:blipFill>
            <a:blip r:embed="rId10"/>
            <a:stretch>
              <a:fillRect/>
            </a:stretch>
          </a:blipFill>
        </p:spPr>
      </p:sp>
      <p:sp>
        <p:nvSpPr>
          <p:cNvPr id="10" name="Freeform 10">
            <a:hlinkClick r:id="rId11" tooltip="https://www.varninainternetu.si"/>
          </p:cNvPr>
          <p:cNvSpPr/>
          <p:nvPr/>
        </p:nvSpPr>
        <p:spPr>
          <a:xfrm>
            <a:off x="8324383" y="2708064"/>
            <a:ext cx="2885358" cy="1782782"/>
          </a:xfrm>
          <a:custGeom>
            <a:avLst/>
            <a:gdLst/>
            <a:ahLst/>
            <a:cxnLst/>
            <a:rect l="l" t="t" r="r" b="b"/>
            <a:pathLst>
              <a:path w="3166860" h="2111240">
                <a:moveTo>
                  <a:pt x="0" y="0"/>
                </a:moveTo>
                <a:lnTo>
                  <a:pt x="3166860" y="0"/>
                </a:lnTo>
                <a:lnTo>
                  <a:pt x="3166860" y="2111240"/>
                </a:lnTo>
                <a:lnTo>
                  <a:pt x="0" y="2111240"/>
                </a:lnTo>
                <a:lnTo>
                  <a:pt x="0" y="0"/>
                </a:lnTo>
                <a:close/>
              </a:path>
            </a:pathLst>
          </a:custGeom>
          <a:blipFill>
            <a:blip r:embed="rId12"/>
            <a:stretch>
              <a:fillRect/>
            </a:stretch>
          </a:blipFill>
        </p:spPr>
      </p:sp>
      <p:sp>
        <p:nvSpPr>
          <p:cNvPr id="11" name="TextBox 11"/>
          <p:cNvSpPr txBox="1"/>
          <p:nvPr/>
        </p:nvSpPr>
        <p:spPr>
          <a:xfrm>
            <a:off x="1028700" y="672599"/>
            <a:ext cx="12143659" cy="788034"/>
          </a:xfrm>
          <a:prstGeom prst="rect">
            <a:avLst/>
          </a:prstGeom>
        </p:spPr>
        <p:txBody>
          <a:bodyPr lIns="0" tIns="0" rIns="0" bIns="0" rtlCol="0" anchor="t">
            <a:spAutoFit/>
          </a:bodyPr>
          <a:lstStyle/>
          <a:p>
            <a:pPr algn="l">
              <a:lnSpc>
                <a:spcPts val="6440"/>
              </a:lnSpc>
              <a:spcBef>
                <a:spcPct val="0"/>
              </a:spcBef>
            </a:pPr>
            <a:r>
              <a:rPr lang="en-US" sz="4600">
                <a:solidFill>
                  <a:srgbClr val="FFFFFF"/>
                </a:solidFill>
                <a:latin typeface="Monument"/>
              </a:rPr>
              <a:t>POMEMBNE POVEZAVE in VIRI:</a:t>
            </a:r>
          </a:p>
        </p:txBody>
      </p:sp>
      <p:sp>
        <p:nvSpPr>
          <p:cNvPr id="12" name="TextBox 12"/>
          <p:cNvSpPr txBox="1"/>
          <p:nvPr/>
        </p:nvSpPr>
        <p:spPr>
          <a:xfrm>
            <a:off x="8289747" y="5382712"/>
            <a:ext cx="7161140" cy="1696618"/>
          </a:xfrm>
          <a:prstGeom prst="rect">
            <a:avLst/>
          </a:prstGeom>
        </p:spPr>
        <p:txBody>
          <a:bodyPr lIns="0" tIns="0" rIns="0" bIns="0" rtlCol="0" anchor="t">
            <a:spAutoFit/>
          </a:bodyPr>
          <a:lstStyle/>
          <a:p>
            <a:pPr algn="l">
              <a:lnSpc>
                <a:spcPts val="3360"/>
              </a:lnSpc>
            </a:pPr>
            <a:r>
              <a:rPr lang="en-US" sz="2400" u="sng" dirty="0">
                <a:latin typeface="Cy Grotesk Key"/>
                <a:hlinkClick r:id="rId13" tooltip="https://www.policija.si/svetujemo-ozavescamo/varnost-na-internetu/spletno-nasilje-in-spolne-zlorabe-otrok-na-internetu/medvrstnisko-spletno-nasilje">
                  <a:extLst>
                    <a:ext uri="{A12FA001-AC4F-418D-AE19-62706E023703}">
                      <ahyp:hlinkClr xmlns:ahyp="http://schemas.microsoft.com/office/drawing/2018/hyperlinkcolor" val="tx"/>
                    </a:ext>
                  </a:extLst>
                </a:hlinkClick>
              </a:rPr>
              <a:t>https://www.policija.si/svetujemo-ozavescamo/varnost-na-internetu/spletno-nasilje-in-spolne-zlorabe-otrok-na-internetu/medvrstnisko-spletno-nasilje</a:t>
            </a:r>
          </a:p>
        </p:txBody>
      </p:sp>
      <p:sp>
        <p:nvSpPr>
          <p:cNvPr id="13" name="TextBox 13"/>
          <p:cNvSpPr txBox="1"/>
          <p:nvPr/>
        </p:nvSpPr>
        <p:spPr>
          <a:xfrm>
            <a:off x="914681" y="4699667"/>
            <a:ext cx="7048500" cy="464820"/>
          </a:xfrm>
          <a:prstGeom prst="rect">
            <a:avLst/>
          </a:prstGeom>
        </p:spPr>
        <p:txBody>
          <a:bodyPr lIns="0" tIns="0" rIns="0" bIns="0" rtlCol="0" anchor="t">
            <a:spAutoFit/>
          </a:bodyPr>
          <a:lstStyle/>
          <a:p>
            <a:pPr algn="ctr">
              <a:lnSpc>
                <a:spcPts val="3780"/>
              </a:lnSpc>
            </a:pPr>
            <a:r>
              <a:rPr lang="en-US" sz="2700">
                <a:solidFill>
                  <a:srgbClr val="FFFFFF"/>
                </a:solidFill>
                <a:latin typeface="Open Sans"/>
              </a:rPr>
              <a:t>Prijavna točka nezakonitih vsebin na spletu: </a:t>
            </a:r>
          </a:p>
        </p:txBody>
      </p:sp>
      <p:sp>
        <p:nvSpPr>
          <p:cNvPr id="14" name="TextBox 14"/>
          <p:cNvSpPr txBox="1"/>
          <p:nvPr/>
        </p:nvSpPr>
        <p:spPr>
          <a:xfrm>
            <a:off x="914681" y="2074320"/>
            <a:ext cx="6494740" cy="464820"/>
          </a:xfrm>
          <a:prstGeom prst="rect">
            <a:avLst/>
          </a:prstGeom>
        </p:spPr>
        <p:txBody>
          <a:bodyPr lIns="0" tIns="0" rIns="0" bIns="0" rtlCol="0" anchor="t">
            <a:spAutoFit/>
          </a:bodyPr>
          <a:lstStyle/>
          <a:p>
            <a:pPr algn="ctr">
              <a:lnSpc>
                <a:spcPts val="3780"/>
              </a:lnSpc>
            </a:pPr>
            <a:r>
              <a:rPr lang="en-US" sz="2700">
                <a:solidFill>
                  <a:srgbClr val="FFFFFF"/>
                </a:solidFill>
                <a:latin typeface="Open Sans"/>
              </a:rPr>
              <a:t>Točka ozaveščanja o varni rabi interneta:</a:t>
            </a:r>
          </a:p>
        </p:txBody>
      </p:sp>
      <p:sp>
        <p:nvSpPr>
          <p:cNvPr id="15" name="TextBox 15"/>
          <p:cNvSpPr txBox="1"/>
          <p:nvPr/>
        </p:nvSpPr>
        <p:spPr>
          <a:xfrm>
            <a:off x="8324383" y="4810251"/>
            <a:ext cx="1458873" cy="464820"/>
          </a:xfrm>
          <a:prstGeom prst="rect">
            <a:avLst/>
          </a:prstGeom>
        </p:spPr>
        <p:txBody>
          <a:bodyPr lIns="0" tIns="0" rIns="0" bIns="0" rtlCol="0" anchor="t">
            <a:spAutoFit/>
          </a:bodyPr>
          <a:lstStyle/>
          <a:p>
            <a:pPr algn="ctr">
              <a:lnSpc>
                <a:spcPts val="3780"/>
              </a:lnSpc>
            </a:pPr>
            <a:r>
              <a:rPr lang="en-US" sz="2700" dirty="0">
                <a:solidFill>
                  <a:srgbClr val="FFFFFF"/>
                </a:solidFill>
                <a:latin typeface="Open Sans"/>
              </a:rPr>
              <a:t>POLICIJA:</a:t>
            </a:r>
          </a:p>
        </p:txBody>
      </p:sp>
      <p:sp>
        <p:nvSpPr>
          <p:cNvPr id="16" name="TextBox 16"/>
          <p:cNvSpPr txBox="1"/>
          <p:nvPr/>
        </p:nvSpPr>
        <p:spPr>
          <a:xfrm>
            <a:off x="6313962" y="8059945"/>
            <a:ext cx="7846340" cy="456792"/>
          </a:xfrm>
          <a:prstGeom prst="rect">
            <a:avLst/>
          </a:prstGeom>
        </p:spPr>
        <p:txBody>
          <a:bodyPr wrap="square" lIns="0" tIns="0" rIns="0" bIns="0" rtlCol="0" anchor="t">
            <a:spAutoFit/>
          </a:bodyPr>
          <a:lstStyle/>
          <a:p>
            <a:pPr algn="l">
              <a:lnSpc>
                <a:spcPts val="3919"/>
              </a:lnSpc>
            </a:pPr>
            <a:r>
              <a:rPr lang="en-US" sz="2799" u="sng" dirty="0" err="1">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Vzgoja</a:t>
            </a:r>
            <a:r>
              <a:rPr lang="en-US" sz="2799" u="sng" dirty="0">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 za internet, </a:t>
            </a:r>
            <a:r>
              <a:rPr lang="en-US" sz="2799" u="sng" dirty="0" err="1">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priročnik</a:t>
            </a:r>
            <a:r>
              <a:rPr lang="en-US" sz="2799" u="sng" dirty="0">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 za </a:t>
            </a:r>
            <a:r>
              <a:rPr lang="en-US" sz="2799" u="sng" dirty="0" err="1">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rPr>
              <a:t>starše</a:t>
            </a:r>
            <a:endParaRPr lang="en-US" sz="2799" u="sng" dirty="0">
              <a:latin typeface="Arimo"/>
              <a:hlinkClick r:id="rId14" tooltip="https://safe.si/sites/default/files/safe_prirocnik_za_starse_2022_e-izdaja.si_.pdf">
                <a:extLst>
                  <a:ext uri="{A12FA001-AC4F-418D-AE19-62706E023703}">
                    <ahyp:hlinkClr xmlns:ahyp="http://schemas.microsoft.com/office/drawing/2018/hyperlinkcolor" val="tx"/>
                  </a:ext>
                </a:extLst>
              </a:hlinkClick>
            </a:endParaRPr>
          </a:p>
        </p:txBody>
      </p:sp>
      <p:sp>
        <p:nvSpPr>
          <p:cNvPr id="17" name="TextBox 17"/>
          <p:cNvSpPr txBox="1"/>
          <p:nvPr/>
        </p:nvSpPr>
        <p:spPr>
          <a:xfrm>
            <a:off x="6313962" y="8816149"/>
            <a:ext cx="11275340" cy="456856"/>
          </a:xfrm>
          <a:prstGeom prst="rect">
            <a:avLst/>
          </a:prstGeom>
        </p:spPr>
        <p:txBody>
          <a:bodyPr wrap="square" lIns="0" tIns="0" rIns="0" bIns="0" rtlCol="0" anchor="t">
            <a:spAutoFit/>
          </a:bodyPr>
          <a:lstStyle/>
          <a:p>
            <a:pPr algn="l">
              <a:lnSpc>
                <a:spcPts val="3920"/>
              </a:lnSpc>
            </a:pP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Problematika</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spletne</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varnosti</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v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šolah</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smernice</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za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vodstva</a:t>
            </a:r>
            <a:r>
              <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 </a:t>
            </a:r>
            <a:r>
              <a:rPr lang="en-US" sz="2800" u="sng" dirty="0" err="1">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rPr>
              <a:t>šol</a:t>
            </a:r>
            <a:endParaRPr lang="en-US" sz="2800" u="sng" dirty="0">
              <a:latin typeface="Arimo"/>
              <a:hlinkClick r:id="rId15" tooltip="https://safe.si/sites/default/files/problematika_spletne_varnosti_a5_dec_2018_web_popravljena.pdf">
                <a:extLst>
                  <a:ext uri="{A12FA001-AC4F-418D-AE19-62706E023703}">
                    <ahyp:hlinkClr xmlns:ahyp="http://schemas.microsoft.com/office/drawing/2018/hyperlinkcolor" val="tx"/>
                  </a:ext>
                </a:extLst>
              </a:hlinkClick>
            </a:endParaRPr>
          </a:p>
        </p:txBody>
      </p:sp>
      <p:sp>
        <p:nvSpPr>
          <p:cNvPr id="18" name="TextBox 18"/>
          <p:cNvSpPr txBox="1"/>
          <p:nvPr/>
        </p:nvSpPr>
        <p:spPr>
          <a:xfrm>
            <a:off x="7832202" y="2101228"/>
            <a:ext cx="6141722" cy="464820"/>
          </a:xfrm>
          <a:prstGeom prst="rect">
            <a:avLst/>
          </a:prstGeom>
        </p:spPr>
        <p:txBody>
          <a:bodyPr wrap="square" lIns="0" tIns="0" rIns="0" bIns="0" rtlCol="0" anchor="t">
            <a:spAutoFit/>
          </a:bodyPr>
          <a:lstStyle/>
          <a:p>
            <a:pPr algn="ctr">
              <a:lnSpc>
                <a:spcPts val="3780"/>
              </a:lnSpc>
            </a:pPr>
            <a:r>
              <a:rPr lang="en-US" sz="2700" dirty="0" err="1">
                <a:solidFill>
                  <a:srgbClr val="FFFFFF"/>
                </a:solidFill>
                <a:latin typeface="Open Sans"/>
              </a:rPr>
              <a:t>Spletni</a:t>
            </a:r>
            <a:r>
              <a:rPr lang="en-US" sz="2700" dirty="0">
                <a:solidFill>
                  <a:srgbClr val="FFFFFF"/>
                </a:solidFill>
                <a:latin typeface="Open Sans"/>
              </a:rPr>
              <a:t> portal </a:t>
            </a:r>
            <a:r>
              <a:rPr lang="en-US" sz="2700" dirty="0" err="1">
                <a:solidFill>
                  <a:srgbClr val="FFFFFF"/>
                </a:solidFill>
                <a:latin typeface="Open Sans"/>
              </a:rPr>
              <a:t>Varni</a:t>
            </a:r>
            <a:r>
              <a:rPr lang="en-US" sz="2700" dirty="0">
                <a:solidFill>
                  <a:srgbClr val="FFFFFF"/>
                </a:solidFill>
                <a:latin typeface="Open Sans"/>
              </a:rPr>
              <a:t> </a:t>
            </a:r>
            <a:r>
              <a:rPr lang="en-US" sz="2700" dirty="0" err="1">
                <a:solidFill>
                  <a:srgbClr val="FFFFFF"/>
                </a:solidFill>
                <a:latin typeface="Open Sans"/>
              </a:rPr>
              <a:t>na</a:t>
            </a:r>
            <a:r>
              <a:rPr lang="en-US" sz="2700" dirty="0">
                <a:solidFill>
                  <a:srgbClr val="FFFFFF"/>
                </a:solidFill>
                <a:latin typeface="Open Sans"/>
              </a:rPr>
              <a:t> </a:t>
            </a:r>
            <a:r>
              <a:rPr lang="en-US" sz="2700" dirty="0" err="1">
                <a:solidFill>
                  <a:srgbClr val="FFFFFF"/>
                </a:solidFill>
                <a:latin typeface="Open Sans"/>
              </a:rPr>
              <a:t>internetu</a:t>
            </a:r>
            <a:r>
              <a:rPr lang="en-US" sz="2700" dirty="0">
                <a:solidFill>
                  <a:srgbClr val="FFFFFF"/>
                </a:solidFill>
                <a:latin typeface="Open San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70989" y="7168001"/>
            <a:ext cx="1939259" cy="826609"/>
          </a:xfrm>
          <a:custGeom>
            <a:avLst/>
            <a:gdLst/>
            <a:ahLst/>
            <a:cxnLst/>
            <a:rect l="l" t="t" r="r" b="b"/>
            <a:pathLst>
              <a:path w="1939259" h="826609">
                <a:moveTo>
                  <a:pt x="0" y="0"/>
                </a:moveTo>
                <a:lnTo>
                  <a:pt x="1939259" y="0"/>
                </a:lnTo>
                <a:lnTo>
                  <a:pt x="1939259" y="826610"/>
                </a:lnTo>
                <a:lnTo>
                  <a:pt x="0" y="82661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a:off x="11833307" y="741635"/>
            <a:ext cx="4691204" cy="3125515"/>
          </a:xfrm>
          <a:custGeom>
            <a:avLst/>
            <a:gdLst/>
            <a:ahLst/>
            <a:cxnLst/>
            <a:rect l="l" t="t" r="r" b="b"/>
            <a:pathLst>
              <a:path w="4691204" h="3125515">
                <a:moveTo>
                  <a:pt x="0" y="0"/>
                </a:moveTo>
                <a:lnTo>
                  <a:pt x="4691204" y="0"/>
                </a:lnTo>
                <a:lnTo>
                  <a:pt x="4691204" y="3125515"/>
                </a:lnTo>
                <a:lnTo>
                  <a:pt x="0" y="3125515"/>
                </a:lnTo>
                <a:lnTo>
                  <a:pt x="0" y="0"/>
                </a:lnTo>
                <a:close/>
              </a:path>
            </a:pathLst>
          </a:custGeom>
          <a:blipFill>
            <a:blip r:embed="rId5"/>
            <a:stretch>
              <a:fillRect/>
            </a:stretch>
          </a:blipFill>
        </p:spPr>
      </p:sp>
      <p:sp>
        <p:nvSpPr>
          <p:cNvPr id="7" name="TextBox 7"/>
          <p:cNvSpPr txBox="1"/>
          <p:nvPr/>
        </p:nvSpPr>
        <p:spPr>
          <a:xfrm>
            <a:off x="670989" y="597857"/>
            <a:ext cx="9720928" cy="2034540"/>
          </a:xfrm>
          <a:prstGeom prst="rect">
            <a:avLst/>
          </a:prstGeom>
        </p:spPr>
        <p:txBody>
          <a:bodyPr lIns="0" tIns="0" rIns="0" bIns="0" rtlCol="0" anchor="t">
            <a:spAutoFit/>
          </a:bodyPr>
          <a:lstStyle/>
          <a:p>
            <a:pPr algn="l">
              <a:lnSpc>
                <a:spcPts val="5459"/>
              </a:lnSpc>
            </a:pPr>
            <a:r>
              <a:rPr lang="en-US" sz="3899">
                <a:solidFill>
                  <a:srgbClr val="FFD179"/>
                </a:solidFill>
                <a:latin typeface="Open Sans Bold"/>
              </a:rPr>
              <a:t>Želimo si, da bi naša šola imela učence in učitelje, ki se bodo zavedali varne in odgovorne rabe interneta. </a:t>
            </a:r>
          </a:p>
        </p:txBody>
      </p:sp>
      <p:sp>
        <p:nvSpPr>
          <p:cNvPr id="8" name="TextBox 8"/>
          <p:cNvSpPr txBox="1"/>
          <p:nvPr/>
        </p:nvSpPr>
        <p:spPr>
          <a:xfrm>
            <a:off x="670989" y="3790950"/>
            <a:ext cx="16946022" cy="2628900"/>
          </a:xfrm>
          <a:prstGeom prst="rect">
            <a:avLst/>
          </a:prstGeom>
        </p:spPr>
        <p:txBody>
          <a:bodyPr lIns="0" tIns="0" rIns="0" bIns="0" rtlCol="0" anchor="t">
            <a:spAutoFit/>
          </a:bodyPr>
          <a:lstStyle/>
          <a:p>
            <a:pPr algn="l">
              <a:lnSpc>
                <a:spcPts val="5739"/>
              </a:lnSpc>
            </a:pPr>
            <a:r>
              <a:rPr lang="en-US" sz="4099">
                <a:solidFill>
                  <a:srgbClr val="FFFFFF"/>
                </a:solidFill>
                <a:latin typeface="Open Sans Bold"/>
              </a:rPr>
              <a:t>Dejstvo: </a:t>
            </a:r>
            <a:r>
              <a:rPr lang="en-US" sz="4099">
                <a:solidFill>
                  <a:srgbClr val="F3FF0C"/>
                </a:solidFill>
                <a:latin typeface="Open Sans Bold"/>
              </a:rPr>
              <a:t>danes si šole brez prisotnosti informacijskih tehnologij (IKT) ne moremo predstavljati</a:t>
            </a:r>
          </a:p>
          <a:p>
            <a:pPr algn="l">
              <a:lnSpc>
                <a:spcPts val="4759"/>
              </a:lnSpc>
            </a:pPr>
            <a:r>
              <a:rPr lang="en-US" sz="3399">
                <a:solidFill>
                  <a:srgbClr val="FFFFFF"/>
                </a:solidFill>
                <a:latin typeface="Open Sans Bold"/>
              </a:rPr>
              <a:t>Digitalne kompetence</a:t>
            </a:r>
            <a:r>
              <a:rPr lang="en-US" sz="3399">
                <a:solidFill>
                  <a:srgbClr val="FFFFFF"/>
                </a:solidFill>
                <a:latin typeface="Open Sans"/>
              </a:rPr>
              <a:t> so vedno bolj zaželene in pomembne, predvsem za naše otroke, ki bodo stopili na trg dela v prihodnjih letih. </a:t>
            </a:r>
          </a:p>
        </p:txBody>
      </p:sp>
      <p:sp>
        <p:nvSpPr>
          <p:cNvPr id="9" name="TextBox 9"/>
          <p:cNvSpPr txBox="1"/>
          <p:nvPr/>
        </p:nvSpPr>
        <p:spPr>
          <a:xfrm>
            <a:off x="2610248" y="7071003"/>
            <a:ext cx="13261363" cy="1780540"/>
          </a:xfrm>
          <a:prstGeom prst="rect">
            <a:avLst/>
          </a:prstGeom>
        </p:spPr>
        <p:txBody>
          <a:bodyPr lIns="0" tIns="0" rIns="0" bIns="0" rtlCol="0" anchor="t">
            <a:spAutoFit/>
          </a:bodyPr>
          <a:lstStyle/>
          <a:p>
            <a:pPr algn="ctr">
              <a:lnSpc>
                <a:spcPts val="4759"/>
              </a:lnSpc>
            </a:pPr>
            <a:r>
              <a:rPr lang="en-US" sz="3399">
                <a:solidFill>
                  <a:srgbClr val="D0FDFF"/>
                </a:solidFill>
                <a:latin typeface="Open Sans Bold"/>
              </a:rPr>
              <a:t>Otroke je potrebno pripraviti, da so vešči varne uporabe interneta, da znajo sami prepoznati tveganja in se znajo pred njimi zaščititi</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699182" y="4712447"/>
            <a:ext cx="6402610" cy="4545853"/>
          </a:xfrm>
          <a:custGeom>
            <a:avLst/>
            <a:gdLst/>
            <a:ahLst/>
            <a:cxnLst/>
            <a:rect l="l" t="t" r="r" b="b"/>
            <a:pathLst>
              <a:path w="6402610" h="4545853">
                <a:moveTo>
                  <a:pt x="0" y="0"/>
                </a:moveTo>
                <a:lnTo>
                  <a:pt x="6402610" y="0"/>
                </a:lnTo>
                <a:lnTo>
                  <a:pt x="6402610" y="4545853"/>
                </a:lnTo>
                <a:lnTo>
                  <a:pt x="0" y="454585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Freeform 6"/>
          <p:cNvSpPr/>
          <p:nvPr/>
        </p:nvSpPr>
        <p:spPr>
          <a:xfrm rot="-10800000">
            <a:off x="1696344" y="5246158"/>
            <a:ext cx="1099098" cy="2002913"/>
          </a:xfrm>
          <a:custGeom>
            <a:avLst/>
            <a:gdLst/>
            <a:ahLst/>
            <a:cxnLst/>
            <a:rect l="l" t="t" r="r" b="b"/>
            <a:pathLst>
              <a:path w="1099098" h="2002913">
                <a:moveTo>
                  <a:pt x="0" y="0"/>
                </a:moveTo>
                <a:lnTo>
                  <a:pt x="1099098" y="0"/>
                </a:lnTo>
                <a:lnTo>
                  <a:pt x="1099098" y="2002913"/>
                </a:lnTo>
                <a:lnTo>
                  <a:pt x="0" y="200291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0" y="411748"/>
            <a:ext cx="10371067" cy="1464946"/>
          </a:xfrm>
          <a:prstGeom prst="rect">
            <a:avLst/>
          </a:prstGeom>
        </p:spPr>
        <p:txBody>
          <a:bodyPr lIns="0" tIns="0" rIns="0" bIns="0" rtlCol="0" anchor="t">
            <a:spAutoFit/>
          </a:bodyPr>
          <a:lstStyle/>
          <a:p>
            <a:pPr algn="ctr">
              <a:lnSpc>
                <a:spcPts val="5879"/>
              </a:lnSpc>
            </a:pPr>
            <a:r>
              <a:rPr lang="en-US" sz="4199">
                <a:solidFill>
                  <a:srgbClr val="FFC40C"/>
                </a:solidFill>
                <a:latin typeface="Cy Grotesk Key Bold"/>
              </a:rPr>
              <a:t>Računalnik in mobilne naprave (pametni telefoni, tablice ali ure) </a:t>
            </a:r>
            <a:r>
              <a:rPr lang="en-US" sz="4199">
                <a:solidFill>
                  <a:srgbClr val="FFFFFF"/>
                </a:solidFill>
                <a:latin typeface="Cy Grotesk Key Bold"/>
              </a:rPr>
              <a:t>          </a:t>
            </a:r>
          </a:p>
        </p:txBody>
      </p:sp>
      <p:sp>
        <p:nvSpPr>
          <p:cNvPr id="8" name="TextBox 8"/>
          <p:cNvSpPr txBox="1"/>
          <p:nvPr/>
        </p:nvSpPr>
        <p:spPr>
          <a:xfrm>
            <a:off x="10371067" y="1374155"/>
            <a:ext cx="6385200" cy="2223770"/>
          </a:xfrm>
          <a:prstGeom prst="rect">
            <a:avLst/>
          </a:prstGeom>
        </p:spPr>
        <p:txBody>
          <a:bodyPr lIns="0" tIns="0" rIns="0" bIns="0" rtlCol="0" anchor="t">
            <a:spAutoFit/>
          </a:bodyPr>
          <a:lstStyle/>
          <a:p>
            <a:pPr algn="ctr">
              <a:lnSpc>
                <a:spcPts val="4480"/>
              </a:lnSpc>
            </a:pPr>
            <a:r>
              <a:rPr lang="en-US" sz="3200">
                <a:solidFill>
                  <a:srgbClr val="FFFFFF"/>
                </a:solidFill>
                <a:latin typeface="Cy Grotesk Key Bold"/>
              </a:rPr>
              <a:t>prisotne v življenju otrok od rojstva</a:t>
            </a:r>
            <a:r>
              <a:rPr lang="en-US" sz="3200">
                <a:solidFill>
                  <a:srgbClr val="FFFFFF"/>
                </a:solidFill>
                <a:latin typeface="Cy Grotesk Key"/>
              </a:rPr>
              <a:t> - poslušanje glasbe na mobilnem telefonu, gledanje fotografij, risank ...</a:t>
            </a:r>
          </a:p>
        </p:txBody>
      </p:sp>
      <p:sp>
        <p:nvSpPr>
          <p:cNvPr id="9" name="TextBox 9"/>
          <p:cNvSpPr txBox="1"/>
          <p:nvPr/>
        </p:nvSpPr>
        <p:spPr>
          <a:xfrm>
            <a:off x="0" y="2751220"/>
            <a:ext cx="6300336" cy="2248534"/>
          </a:xfrm>
          <a:prstGeom prst="rect">
            <a:avLst/>
          </a:prstGeom>
        </p:spPr>
        <p:txBody>
          <a:bodyPr lIns="0" tIns="0" rIns="0" bIns="0" rtlCol="0" anchor="t">
            <a:spAutoFit/>
          </a:bodyPr>
          <a:lstStyle/>
          <a:p>
            <a:pPr algn="ctr">
              <a:lnSpc>
                <a:spcPts val="5180"/>
              </a:lnSpc>
              <a:spcBef>
                <a:spcPct val="0"/>
              </a:spcBef>
            </a:pPr>
            <a:r>
              <a:rPr lang="en-US" sz="3700">
                <a:solidFill>
                  <a:srgbClr val="FFFFFF"/>
                </a:solidFill>
                <a:latin typeface="Cy Grotesk Key Bold"/>
              </a:rPr>
              <a:t>dostop do interneta</a:t>
            </a:r>
          </a:p>
          <a:p>
            <a:pPr marL="647715" lvl="1" indent="-323857" algn="l">
              <a:lnSpc>
                <a:spcPts val="4200"/>
              </a:lnSpc>
              <a:spcBef>
                <a:spcPct val="0"/>
              </a:spcBef>
              <a:buFont typeface="Arial"/>
              <a:buChar char="•"/>
            </a:pPr>
            <a:r>
              <a:rPr lang="en-US" sz="3000">
                <a:solidFill>
                  <a:srgbClr val="FFFFFF"/>
                </a:solidFill>
                <a:latin typeface="Cy Grotesk Key"/>
              </a:rPr>
              <a:t>zelo dobro orodje in odličen pripomoček v izobraževanju</a:t>
            </a:r>
          </a:p>
          <a:p>
            <a:pPr marL="647715" lvl="1" indent="-323857" algn="l">
              <a:lnSpc>
                <a:spcPts val="4200"/>
              </a:lnSpc>
              <a:buFont typeface="Arial"/>
              <a:buChar char="•"/>
            </a:pPr>
            <a:r>
              <a:rPr lang="en-US" sz="3000">
                <a:solidFill>
                  <a:srgbClr val="FFFFFF"/>
                </a:solidFill>
                <a:latin typeface="Cy Grotesk Key Bold"/>
              </a:rPr>
              <a:t>velika grožnja</a:t>
            </a:r>
          </a:p>
        </p:txBody>
      </p:sp>
      <p:sp>
        <p:nvSpPr>
          <p:cNvPr id="10" name="TextBox 10"/>
          <p:cNvSpPr txBox="1"/>
          <p:nvPr/>
        </p:nvSpPr>
        <p:spPr>
          <a:xfrm>
            <a:off x="13660321" y="4464700"/>
            <a:ext cx="3095946" cy="1012190"/>
          </a:xfrm>
          <a:prstGeom prst="rect">
            <a:avLst/>
          </a:prstGeom>
        </p:spPr>
        <p:txBody>
          <a:bodyPr lIns="0" tIns="0" rIns="0" bIns="0" rtlCol="0" anchor="t">
            <a:spAutoFit/>
          </a:bodyPr>
          <a:lstStyle/>
          <a:p>
            <a:pPr algn="ctr">
              <a:lnSpc>
                <a:spcPts val="4060"/>
              </a:lnSpc>
            </a:pPr>
            <a:r>
              <a:rPr lang="en-US" sz="2900">
                <a:solidFill>
                  <a:srgbClr val="FFFFFF"/>
                </a:solidFill>
                <a:latin typeface="Cy Grotesk Key"/>
              </a:rPr>
              <a:t>želja po uporabi se povečuje </a:t>
            </a:r>
          </a:p>
        </p:txBody>
      </p:sp>
      <p:sp>
        <p:nvSpPr>
          <p:cNvPr id="11" name="TextBox 11"/>
          <p:cNvSpPr txBox="1"/>
          <p:nvPr/>
        </p:nvSpPr>
        <p:spPr>
          <a:xfrm>
            <a:off x="555921" y="7364730"/>
            <a:ext cx="5188494" cy="1893570"/>
          </a:xfrm>
          <a:prstGeom prst="rect">
            <a:avLst/>
          </a:prstGeom>
        </p:spPr>
        <p:txBody>
          <a:bodyPr lIns="0" tIns="0" rIns="0" bIns="0" rtlCol="0" anchor="t">
            <a:spAutoFit/>
          </a:bodyPr>
          <a:lstStyle/>
          <a:p>
            <a:pPr algn="ctr">
              <a:lnSpc>
                <a:spcPts val="3780"/>
              </a:lnSpc>
            </a:pPr>
            <a:r>
              <a:rPr lang="en-US" sz="2700">
                <a:solidFill>
                  <a:srgbClr val="FFFFFF"/>
                </a:solidFill>
                <a:latin typeface="Open Sans"/>
              </a:rPr>
              <a:t>neosveščeni in nepripravljeni učenci se ne zavedajo posledic lastnih dejanj in ne znajo odreagirati v težavnih situacijah</a:t>
            </a:r>
          </a:p>
        </p:txBody>
      </p:sp>
      <p:sp>
        <p:nvSpPr>
          <p:cNvPr id="12" name="TextBox 12"/>
          <p:cNvSpPr txBox="1"/>
          <p:nvPr/>
        </p:nvSpPr>
        <p:spPr>
          <a:xfrm>
            <a:off x="12883681" y="7833295"/>
            <a:ext cx="5188494" cy="580390"/>
          </a:xfrm>
          <a:prstGeom prst="rect">
            <a:avLst/>
          </a:prstGeom>
        </p:spPr>
        <p:txBody>
          <a:bodyPr lIns="0" tIns="0" rIns="0" bIns="0" rtlCol="0" anchor="t">
            <a:spAutoFit/>
          </a:bodyPr>
          <a:lstStyle/>
          <a:p>
            <a:pPr algn="ctr">
              <a:lnSpc>
                <a:spcPts val="4759"/>
              </a:lnSpc>
            </a:pPr>
            <a:r>
              <a:rPr lang="en-US" sz="3399">
                <a:solidFill>
                  <a:srgbClr val="FFFFFF"/>
                </a:solidFill>
                <a:latin typeface="Open Sans Bold"/>
              </a:rPr>
              <a:t>zasvojenost</a:t>
            </a:r>
          </a:p>
        </p:txBody>
      </p:sp>
      <p:sp>
        <p:nvSpPr>
          <p:cNvPr id="13" name="Freeform 13"/>
          <p:cNvSpPr/>
          <p:nvPr/>
        </p:nvSpPr>
        <p:spPr>
          <a:xfrm rot="-10800000">
            <a:off x="14928379" y="5687508"/>
            <a:ext cx="1099098" cy="2002913"/>
          </a:xfrm>
          <a:custGeom>
            <a:avLst/>
            <a:gdLst/>
            <a:ahLst/>
            <a:cxnLst/>
            <a:rect l="l" t="t" r="r" b="b"/>
            <a:pathLst>
              <a:path w="1099098" h="2002913">
                <a:moveTo>
                  <a:pt x="0" y="0"/>
                </a:moveTo>
                <a:lnTo>
                  <a:pt x="1099098" y="0"/>
                </a:lnTo>
                <a:lnTo>
                  <a:pt x="1099098" y="2002912"/>
                </a:lnTo>
                <a:lnTo>
                  <a:pt x="0" y="20029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2490" r="-2490"/>
            </a:stretch>
          </a:blipFill>
        </p:spPr>
      </p:sp>
      <p:sp>
        <p:nvSpPr>
          <p:cNvPr id="3" name="Freeform 3"/>
          <p:cNvSpPr/>
          <p:nvPr/>
        </p:nvSpPr>
        <p:spPr>
          <a:xfrm>
            <a:off x="3017321" y="4404300"/>
            <a:ext cx="13114834" cy="1478400"/>
          </a:xfrm>
          <a:custGeom>
            <a:avLst/>
            <a:gdLst/>
            <a:ahLst/>
            <a:cxnLst/>
            <a:rect l="l" t="t" r="r" b="b"/>
            <a:pathLst>
              <a:path w="13114834" h="1478400">
                <a:moveTo>
                  <a:pt x="0" y="0"/>
                </a:moveTo>
                <a:lnTo>
                  <a:pt x="13114834" y="0"/>
                </a:lnTo>
                <a:lnTo>
                  <a:pt x="13114834" y="1478400"/>
                </a:lnTo>
                <a:lnTo>
                  <a:pt x="0" y="14784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TextBox 4"/>
          <p:cNvSpPr txBox="1"/>
          <p:nvPr/>
        </p:nvSpPr>
        <p:spPr>
          <a:xfrm>
            <a:off x="3219182" y="4642802"/>
            <a:ext cx="12711112" cy="896621"/>
          </a:xfrm>
          <a:prstGeom prst="rect">
            <a:avLst/>
          </a:prstGeom>
        </p:spPr>
        <p:txBody>
          <a:bodyPr lIns="0" tIns="0" rIns="0" bIns="0" rtlCol="0" anchor="t">
            <a:spAutoFit/>
          </a:bodyPr>
          <a:lstStyle/>
          <a:p>
            <a:pPr algn="ctr">
              <a:lnSpc>
                <a:spcPts val="7279"/>
              </a:lnSpc>
            </a:pPr>
            <a:r>
              <a:rPr lang="en-US" sz="5199">
                <a:solidFill>
                  <a:srgbClr val="000000"/>
                </a:solidFill>
                <a:latin typeface="Cy Grotesk Key"/>
              </a:rPr>
              <a:t>Naj bo kot učenje vožnje s kolesom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871476" y="1603480"/>
            <a:ext cx="4362732" cy="547159"/>
          </a:xfrm>
          <a:custGeom>
            <a:avLst/>
            <a:gdLst/>
            <a:ahLst/>
            <a:cxnLst/>
            <a:rect l="l" t="t" r="r" b="b"/>
            <a:pathLst>
              <a:path w="4362732" h="547159">
                <a:moveTo>
                  <a:pt x="0" y="0"/>
                </a:moveTo>
                <a:lnTo>
                  <a:pt x="4362733" y="0"/>
                </a:lnTo>
                <a:lnTo>
                  <a:pt x="4362733" y="547160"/>
                </a:lnTo>
                <a:lnTo>
                  <a:pt x="0" y="547160"/>
                </a:lnTo>
                <a:lnTo>
                  <a:pt x="0" y="0"/>
                </a:lnTo>
                <a:close/>
              </a:path>
            </a:pathLst>
          </a:custGeom>
          <a:blipFill>
            <a:blip r:embed="rId3"/>
            <a:stretch>
              <a:fillRect/>
            </a:stretch>
          </a:blipFill>
        </p:spPr>
      </p:sp>
      <p:sp>
        <p:nvSpPr>
          <p:cNvPr id="6" name="Freeform 6"/>
          <p:cNvSpPr/>
          <p:nvPr/>
        </p:nvSpPr>
        <p:spPr>
          <a:xfrm>
            <a:off x="11510317" y="1028700"/>
            <a:ext cx="5748983" cy="3830260"/>
          </a:xfrm>
          <a:custGeom>
            <a:avLst/>
            <a:gdLst/>
            <a:ahLst/>
            <a:cxnLst/>
            <a:rect l="l" t="t" r="r" b="b"/>
            <a:pathLst>
              <a:path w="5748983" h="3830260">
                <a:moveTo>
                  <a:pt x="0" y="0"/>
                </a:moveTo>
                <a:lnTo>
                  <a:pt x="5748983" y="0"/>
                </a:lnTo>
                <a:lnTo>
                  <a:pt x="5748983" y="3830260"/>
                </a:lnTo>
                <a:lnTo>
                  <a:pt x="0" y="3830260"/>
                </a:lnTo>
                <a:lnTo>
                  <a:pt x="0" y="0"/>
                </a:lnTo>
                <a:close/>
              </a:path>
            </a:pathLst>
          </a:custGeom>
          <a:blipFill>
            <a:blip r:embed="rId4"/>
            <a:stretch>
              <a:fillRect/>
            </a:stretch>
          </a:blipFill>
        </p:spPr>
      </p:sp>
      <p:sp>
        <p:nvSpPr>
          <p:cNvPr id="7" name="TextBox 7"/>
          <p:cNvSpPr txBox="1"/>
          <p:nvPr/>
        </p:nvSpPr>
        <p:spPr>
          <a:xfrm>
            <a:off x="871476" y="914400"/>
            <a:ext cx="6924984"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5" tooltip="https://safe.si/nasveti/moja-identiteta-in-zasebnost/varna-gesla">
                  <a:extLst>
                    <a:ext uri="{A12FA001-AC4F-418D-AE19-62706E023703}">
                      <ahyp:hlinkClr xmlns:ahyp="http://schemas.microsoft.com/office/drawing/2018/hyperlinkcolor" val="tx"/>
                    </a:ext>
                  </a:extLst>
                </a:hlinkClick>
              </a:rPr>
              <a:t>GESLO</a:t>
            </a:r>
          </a:p>
        </p:txBody>
      </p:sp>
      <p:sp>
        <p:nvSpPr>
          <p:cNvPr id="8" name="TextBox 8"/>
          <p:cNvSpPr txBox="1"/>
          <p:nvPr/>
        </p:nvSpPr>
        <p:spPr>
          <a:xfrm>
            <a:off x="871476" y="1979190"/>
            <a:ext cx="9001751" cy="3787141"/>
          </a:xfrm>
          <a:prstGeom prst="rect">
            <a:avLst/>
          </a:prstGeom>
        </p:spPr>
        <p:txBody>
          <a:bodyPr lIns="0" tIns="0" rIns="0" bIns="0" rtlCol="0" anchor="t">
            <a:spAutoFit/>
          </a:bodyPr>
          <a:lstStyle/>
          <a:p>
            <a:pPr algn="l">
              <a:lnSpc>
                <a:spcPts val="5039"/>
              </a:lnSpc>
            </a:pPr>
            <a:r>
              <a:rPr lang="en-US" sz="2799">
                <a:solidFill>
                  <a:srgbClr val="FFFFFF"/>
                </a:solidFill>
                <a:latin typeface="Cy Grotesk Key Bold"/>
              </a:rPr>
              <a:t>Varno, močno oz. dobro geslo vsebuje:</a:t>
            </a:r>
          </a:p>
          <a:p>
            <a:pPr marL="604516" lvl="1" indent="-302258" algn="l">
              <a:lnSpc>
                <a:spcPts val="5039"/>
              </a:lnSpc>
              <a:buFont typeface="Arial"/>
              <a:buChar char="•"/>
            </a:pPr>
            <a:r>
              <a:rPr lang="en-US" sz="2799">
                <a:solidFill>
                  <a:srgbClr val="FFFFFF"/>
                </a:solidFill>
                <a:latin typeface="Cy Grotesk Key"/>
              </a:rPr>
              <a:t>vsaj 14 ali več znakov, male in velike črke,</a:t>
            </a:r>
          </a:p>
          <a:p>
            <a:pPr marL="604516" lvl="1" indent="-302258" algn="l">
              <a:lnSpc>
                <a:spcPts val="5039"/>
              </a:lnSpc>
              <a:buFont typeface="Arial"/>
              <a:buChar char="•"/>
            </a:pPr>
            <a:r>
              <a:rPr lang="en-US" sz="2799">
                <a:solidFill>
                  <a:srgbClr val="FFFFFF"/>
                </a:solidFill>
                <a:latin typeface="Cy Grotesk Key"/>
              </a:rPr>
              <a:t>posebne znake, npr. #?!-.,%&amp;@ß in številke,</a:t>
            </a:r>
          </a:p>
          <a:p>
            <a:pPr marL="604516" lvl="1" indent="-302258" algn="l">
              <a:lnSpc>
                <a:spcPts val="5039"/>
              </a:lnSpc>
              <a:buFont typeface="Arial"/>
              <a:buChar char="•"/>
            </a:pPr>
            <a:r>
              <a:rPr lang="en-US" sz="2799">
                <a:solidFill>
                  <a:srgbClr val="FFFFFF"/>
                </a:solidFill>
                <a:latin typeface="Cy Grotesk Key"/>
              </a:rPr>
              <a:t>na prvi pogled mora izgledati kot da je sestavljeno naključno,</a:t>
            </a:r>
          </a:p>
          <a:p>
            <a:pPr marL="604516" lvl="1" indent="-302258" algn="l">
              <a:lnSpc>
                <a:spcPts val="5039"/>
              </a:lnSpc>
              <a:buFont typeface="Arial"/>
              <a:buChar char="•"/>
            </a:pPr>
            <a:r>
              <a:rPr lang="en-US" sz="2799">
                <a:solidFill>
                  <a:srgbClr val="FFFFFF"/>
                </a:solidFill>
                <a:latin typeface="Cy Grotesk Key"/>
              </a:rPr>
              <a:t>lahko si ga je zapomniti.</a:t>
            </a:r>
          </a:p>
        </p:txBody>
      </p:sp>
      <p:sp>
        <p:nvSpPr>
          <p:cNvPr id="9" name="TextBox 9"/>
          <p:cNvSpPr txBox="1"/>
          <p:nvPr/>
        </p:nvSpPr>
        <p:spPr>
          <a:xfrm>
            <a:off x="1028700" y="6233056"/>
            <a:ext cx="16005584" cy="4045585"/>
          </a:xfrm>
          <a:prstGeom prst="rect">
            <a:avLst/>
          </a:prstGeom>
        </p:spPr>
        <p:txBody>
          <a:bodyPr lIns="0" tIns="0" rIns="0" bIns="0" rtlCol="0" anchor="t">
            <a:spAutoFit/>
          </a:bodyPr>
          <a:lstStyle/>
          <a:p>
            <a:pPr algn="just">
              <a:lnSpc>
                <a:spcPts val="3920"/>
              </a:lnSpc>
            </a:pPr>
            <a:r>
              <a:rPr lang="en-US" sz="2800" dirty="0">
                <a:solidFill>
                  <a:srgbClr val="FFFFFF"/>
                </a:solidFill>
                <a:latin typeface="Cy Grotesk Key Bold"/>
              </a:rPr>
              <a:t>Ali </a:t>
            </a:r>
            <a:r>
              <a:rPr lang="en-US" sz="2800" dirty="0" err="1">
                <a:solidFill>
                  <a:srgbClr val="FFFFFF"/>
                </a:solidFill>
                <a:latin typeface="Cy Grotesk Key Bold"/>
              </a:rPr>
              <a:t>moram</a:t>
            </a:r>
            <a:r>
              <a:rPr lang="en-US" sz="2800" dirty="0">
                <a:solidFill>
                  <a:srgbClr val="FFFFFF"/>
                </a:solidFill>
                <a:latin typeface="Cy Grotesk Key Bold"/>
              </a:rPr>
              <a:t> </a:t>
            </a:r>
            <a:r>
              <a:rPr lang="en-US" sz="2800" dirty="0" err="1">
                <a:solidFill>
                  <a:srgbClr val="FFFFFF"/>
                </a:solidFill>
                <a:latin typeface="Cy Grotesk Key Bold"/>
              </a:rPr>
              <a:t>imeti</a:t>
            </a:r>
            <a:r>
              <a:rPr lang="en-US" sz="2800" dirty="0">
                <a:solidFill>
                  <a:srgbClr val="FFFFFF"/>
                </a:solidFill>
                <a:latin typeface="Cy Grotesk Key Bold"/>
              </a:rPr>
              <a:t> za </a:t>
            </a:r>
            <a:r>
              <a:rPr lang="en-US" sz="2800" dirty="0" err="1">
                <a:solidFill>
                  <a:srgbClr val="FFFFFF"/>
                </a:solidFill>
                <a:latin typeface="Cy Grotesk Key Bold"/>
              </a:rPr>
              <a:t>vsako</a:t>
            </a:r>
            <a:r>
              <a:rPr lang="en-US" sz="2800" dirty="0">
                <a:solidFill>
                  <a:srgbClr val="FFFFFF"/>
                </a:solidFill>
                <a:latin typeface="Cy Grotesk Key Bold"/>
              </a:rPr>
              <a:t> </a:t>
            </a:r>
            <a:r>
              <a:rPr lang="en-US" sz="2800" dirty="0" err="1">
                <a:solidFill>
                  <a:srgbClr val="FFFFFF"/>
                </a:solidFill>
                <a:latin typeface="Cy Grotesk Key Bold"/>
              </a:rPr>
              <a:t>spletno</a:t>
            </a:r>
            <a:r>
              <a:rPr lang="en-US" sz="2800" dirty="0">
                <a:solidFill>
                  <a:srgbClr val="FFFFFF"/>
                </a:solidFill>
                <a:latin typeface="Cy Grotesk Key Bold"/>
              </a:rPr>
              <a:t> mesto </a:t>
            </a:r>
            <a:r>
              <a:rPr lang="en-US" sz="2800" dirty="0" err="1">
                <a:solidFill>
                  <a:srgbClr val="FFFFFF"/>
                </a:solidFill>
                <a:latin typeface="Cy Grotesk Key Bold"/>
              </a:rPr>
              <a:t>svoje</a:t>
            </a:r>
            <a:r>
              <a:rPr lang="en-US" sz="2800" dirty="0">
                <a:solidFill>
                  <a:srgbClr val="FFFFFF"/>
                </a:solidFill>
                <a:latin typeface="Cy Grotesk Key Bold"/>
              </a:rPr>
              <a:t> </a:t>
            </a:r>
            <a:r>
              <a:rPr lang="en-US" sz="2800" dirty="0" err="1">
                <a:solidFill>
                  <a:srgbClr val="FFFFFF"/>
                </a:solidFill>
                <a:latin typeface="Cy Grotesk Key Bold"/>
              </a:rPr>
              <a:t>geslo</a:t>
            </a:r>
            <a:r>
              <a:rPr lang="en-US" sz="2800" dirty="0">
                <a:solidFill>
                  <a:srgbClr val="FFFFFF"/>
                </a:solidFill>
                <a:latin typeface="Cy Grotesk Key Bold"/>
              </a:rPr>
              <a:t>? </a:t>
            </a:r>
            <a:r>
              <a:rPr lang="en-US" sz="2800" u="sng" dirty="0">
                <a:solidFill>
                  <a:schemeClr val="accent5">
                    <a:lumMod val="40000"/>
                    <a:lumOff val="60000"/>
                  </a:schemeClr>
                </a:solidFill>
                <a:latin typeface="Cy Grotesk Key Bold"/>
                <a:hlinkClick r:id="rId6" tooltip="https://safe.si/video/sejfko-sprasuje/ali-je-treba-imeti-za-vsako-druzabno-omrezje-svoje-geslo">
                  <a:extLst>
                    <a:ext uri="{A12FA001-AC4F-418D-AE19-62706E023703}">
                      <ahyp:hlinkClr xmlns:ahyp="http://schemas.microsoft.com/office/drawing/2018/hyperlinkcolor" val="tx"/>
                    </a:ext>
                  </a:extLst>
                </a:hlinkClick>
              </a:rPr>
              <a:t>DA!!! </a:t>
            </a:r>
          </a:p>
          <a:p>
            <a:pPr algn="just">
              <a:lnSpc>
                <a:spcPts val="3920"/>
              </a:lnSpc>
            </a:pPr>
            <a:endParaRPr lang="en-US" sz="2800" u="sng" dirty="0">
              <a:solidFill>
                <a:srgbClr val="FFFFFF"/>
              </a:solidFill>
              <a:latin typeface="Cy Grotesk Key Bold"/>
              <a:hlinkClick r:id="rId6" tooltip="https://safe.si/video/sejfko-sprasuje/ali-je-treba-imeti-za-vsako-druzabno-omrezje-svoje-geslo">
                <a:extLst>
                  <a:ext uri="{A12FA001-AC4F-418D-AE19-62706E023703}">
                    <ahyp:hlinkClr xmlns:ahyp="http://schemas.microsoft.com/office/drawing/2018/hyperlinkcolor" val="tx"/>
                  </a:ext>
                </a:extLst>
              </a:hlinkClick>
            </a:endParaRPr>
          </a:p>
          <a:p>
            <a:pPr algn="just">
              <a:lnSpc>
                <a:spcPts val="3920"/>
              </a:lnSpc>
            </a:pPr>
            <a:r>
              <a:rPr lang="en-US" sz="2800" dirty="0" err="1">
                <a:solidFill>
                  <a:srgbClr val="FFFFFF"/>
                </a:solidFill>
                <a:latin typeface="Cy Grotesk Key"/>
              </a:rPr>
              <a:t>Kdo</a:t>
            </a:r>
            <a:r>
              <a:rPr lang="en-US" sz="2800" dirty="0">
                <a:solidFill>
                  <a:srgbClr val="FFFFFF"/>
                </a:solidFill>
                <a:latin typeface="Cy Grotesk Key"/>
              </a:rPr>
              <a:t> </a:t>
            </a:r>
            <a:r>
              <a:rPr lang="en-US" sz="2800" dirty="0" err="1">
                <a:solidFill>
                  <a:srgbClr val="FFFFFF"/>
                </a:solidFill>
                <a:latin typeface="Cy Grotesk Key"/>
              </a:rPr>
              <a:t>si</a:t>
            </a:r>
            <a:r>
              <a:rPr lang="en-US" sz="2800" dirty="0">
                <a:solidFill>
                  <a:srgbClr val="FFFFFF"/>
                </a:solidFill>
                <a:latin typeface="Cy Grotesk Key"/>
              </a:rPr>
              <a:t> </a:t>
            </a:r>
            <a:r>
              <a:rPr lang="en-US" sz="2800" dirty="0" err="1">
                <a:solidFill>
                  <a:srgbClr val="FFFFFF"/>
                </a:solidFill>
                <a:latin typeface="Cy Grotesk Key"/>
              </a:rPr>
              <a:t>zapomni</a:t>
            </a:r>
            <a:r>
              <a:rPr lang="en-US" sz="2800" dirty="0">
                <a:solidFill>
                  <a:srgbClr val="FFFFFF"/>
                </a:solidFill>
                <a:latin typeface="Cy Grotesk Key"/>
              </a:rPr>
              <a:t> </a:t>
            </a:r>
            <a:r>
              <a:rPr lang="en-US" sz="2800" dirty="0" err="1">
                <a:solidFill>
                  <a:srgbClr val="FFFFFF"/>
                </a:solidFill>
                <a:latin typeface="Cy Grotesk Key"/>
              </a:rPr>
              <a:t>vsa</a:t>
            </a:r>
            <a:r>
              <a:rPr lang="en-US" sz="2800" dirty="0">
                <a:solidFill>
                  <a:srgbClr val="FFFFFF"/>
                </a:solidFill>
                <a:latin typeface="Cy Grotesk Key"/>
              </a:rPr>
              <a:t> </a:t>
            </a:r>
            <a:r>
              <a:rPr lang="en-US" sz="2800" dirty="0" err="1">
                <a:solidFill>
                  <a:srgbClr val="FFFFFF"/>
                </a:solidFill>
                <a:latin typeface="Cy Grotesk Key"/>
              </a:rPr>
              <a:t>gesla</a:t>
            </a:r>
            <a:r>
              <a:rPr lang="en-US" sz="2800" dirty="0">
                <a:solidFill>
                  <a:srgbClr val="FFFFFF"/>
                </a:solidFill>
                <a:latin typeface="Cy Grotesk Key"/>
              </a:rPr>
              <a:t>? </a:t>
            </a:r>
            <a:r>
              <a:rPr lang="en-US" sz="2800" dirty="0" err="1">
                <a:solidFill>
                  <a:srgbClr val="FFFFFF"/>
                </a:solidFill>
                <a:latin typeface="Cy Grotesk Key Bold"/>
              </a:rPr>
              <a:t>upravljalniki</a:t>
            </a:r>
            <a:r>
              <a:rPr lang="en-US" sz="2800" dirty="0">
                <a:solidFill>
                  <a:srgbClr val="FFFFFF"/>
                </a:solidFill>
                <a:latin typeface="Cy Grotesk Key Bold"/>
              </a:rPr>
              <a:t> </a:t>
            </a:r>
            <a:r>
              <a:rPr lang="en-US" sz="2800" dirty="0" err="1">
                <a:solidFill>
                  <a:srgbClr val="FFFFFF"/>
                </a:solidFill>
                <a:latin typeface="Cy Grotesk Key Bold"/>
              </a:rPr>
              <a:t>gesel</a:t>
            </a:r>
            <a:r>
              <a:rPr lang="en-US" sz="2800" dirty="0">
                <a:solidFill>
                  <a:srgbClr val="FFFFFF"/>
                </a:solidFill>
                <a:latin typeface="Cy Grotesk Key"/>
              </a:rPr>
              <a:t> - </a:t>
            </a:r>
            <a:r>
              <a:rPr lang="en-US" sz="2800" dirty="0" err="1">
                <a:solidFill>
                  <a:srgbClr val="FFFFFF"/>
                </a:solidFill>
                <a:latin typeface="Cy Grotesk Key"/>
              </a:rPr>
              <a:t>posebne</a:t>
            </a:r>
            <a:r>
              <a:rPr lang="en-US" sz="2800" dirty="0">
                <a:solidFill>
                  <a:srgbClr val="FFFFFF"/>
                </a:solidFill>
                <a:latin typeface="Cy Grotesk Key"/>
              </a:rPr>
              <a:t> </a:t>
            </a:r>
            <a:r>
              <a:rPr lang="en-US" sz="2800" dirty="0" err="1">
                <a:solidFill>
                  <a:srgbClr val="FFFFFF"/>
                </a:solidFill>
                <a:latin typeface="Cy Grotesk Key"/>
              </a:rPr>
              <a:t>aplikacije</a:t>
            </a:r>
            <a:r>
              <a:rPr lang="en-US" sz="2800" dirty="0">
                <a:solidFill>
                  <a:srgbClr val="FFFFFF"/>
                </a:solidFill>
                <a:latin typeface="Cy Grotesk Key"/>
              </a:rPr>
              <a:t>, </a:t>
            </a:r>
            <a:r>
              <a:rPr lang="en-US" sz="2800" dirty="0" err="1">
                <a:solidFill>
                  <a:srgbClr val="FFFFFF"/>
                </a:solidFill>
                <a:latin typeface="Cy Grotesk Key"/>
              </a:rPr>
              <a:t>ki</a:t>
            </a:r>
            <a:r>
              <a:rPr lang="en-US" sz="2800" dirty="0">
                <a:solidFill>
                  <a:srgbClr val="FFFFFF"/>
                </a:solidFill>
                <a:latin typeface="Cy Grotesk Key"/>
              </a:rPr>
              <a:t> </a:t>
            </a:r>
            <a:r>
              <a:rPr lang="en-US" sz="2800" dirty="0" err="1">
                <a:solidFill>
                  <a:srgbClr val="FFFFFF"/>
                </a:solidFill>
                <a:latin typeface="Cy Grotesk Key"/>
              </a:rPr>
              <a:t>si</a:t>
            </a:r>
            <a:r>
              <a:rPr lang="en-US" sz="2800" dirty="0">
                <a:solidFill>
                  <a:srgbClr val="FFFFFF"/>
                </a:solidFill>
                <a:latin typeface="Cy Grotesk Key"/>
              </a:rPr>
              <a:t> </a:t>
            </a:r>
            <a:r>
              <a:rPr lang="en-US" sz="2800" dirty="0" err="1">
                <a:solidFill>
                  <a:srgbClr val="FFFFFF"/>
                </a:solidFill>
                <a:latin typeface="Cy Grotesk Key"/>
              </a:rPr>
              <a:t>varno</a:t>
            </a:r>
            <a:r>
              <a:rPr lang="en-US" sz="2800" dirty="0">
                <a:solidFill>
                  <a:srgbClr val="FFFFFF"/>
                </a:solidFill>
                <a:latin typeface="Cy Grotesk Key"/>
              </a:rPr>
              <a:t> </a:t>
            </a:r>
            <a:r>
              <a:rPr lang="en-US" sz="2800" dirty="0" err="1">
                <a:solidFill>
                  <a:srgbClr val="FFFFFF"/>
                </a:solidFill>
                <a:latin typeface="Cy Grotesk Key"/>
              </a:rPr>
              <a:t>shranijo</a:t>
            </a:r>
            <a:r>
              <a:rPr lang="en-US" sz="2800" dirty="0">
                <a:solidFill>
                  <a:srgbClr val="FFFFFF"/>
                </a:solidFill>
                <a:latin typeface="Cy Grotesk Key"/>
              </a:rPr>
              <a:t> </a:t>
            </a:r>
            <a:r>
              <a:rPr lang="en-US" sz="2800" dirty="0" err="1">
                <a:solidFill>
                  <a:srgbClr val="FFFFFF"/>
                </a:solidFill>
                <a:latin typeface="Cy Grotesk Key"/>
              </a:rPr>
              <a:t>vsa</a:t>
            </a:r>
            <a:r>
              <a:rPr lang="en-US" sz="2800" dirty="0">
                <a:solidFill>
                  <a:srgbClr val="FFFFFF"/>
                </a:solidFill>
                <a:latin typeface="Cy Grotesk Key"/>
              </a:rPr>
              <a:t> </a:t>
            </a:r>
            <a:r>
              <a:rPr lang="en-US" sz="2800" dirty="0" err="1">
                <a:solidFill>
                  <a:srgbClr val="FFFFFF"/>
                </a:solidFill>
                <a:latin typeface="Cy Grotesk Key"/>
              </a:rPr>
              <a:t>naša</a:t>
            </a:r>
            <a:r>
              <a:rPr lang="en-US" sz="2800" dirty="0">
                <a:solidFill>
                  <a:srgbClr val="FFFFFF"/>
                </a:solidFill>
                <a:latin typeface="Cy Grotesk Key"/>
              </a:rPr>
              <a:t> </a:t>
            </a:r>
            <a:r>
              <a:rPr lang="en-US" sz="2800" dirty="0" err="1">
                <a:solidFill>
                  <a:srgbClr val="FFFFFF"/>
                </a:solidFill>
                <a:latin typeface="Cy Grotesk Key"/>
              </a:rPr>
              <a:t>gesla</a:t>
            </a:r>
            <a:r>
              <a:rPr lang="en-US" sz="2800" dirty="0">
                <a:solidFill>
                  <a:srgbClr val="FFFFFF"/>
                </a:solidFill>
                <a:latin typeface="Cy Grotesk Key"/>
              </a:rPr>
              <a:t>, mi pa </a:t>
            </a:r>
            <a:r>
              <a:rPr lang="en-US" sz="2800" dirty="0" err="1">
                <a:solidFill>
                  <a:srgbClr val="FFFFFF"/>
                </a:solidFill>
                <a:latin typeface="Cy Grotesk Key"/>
              </a:rPr>
              <a:t>jih</a:t>
            </a:r>
            <a:r>
              <a:rPr lang="en-US" sz="2800" dirty="0">
                <a:solidFill>
                  <a:srgbClr val="FFFFFF"/>
                </a:solidFill>
                <a:latin typeface="Cy Grotesk Key"/>
              </a:rPr>
              <a:t> </a:t>
            </a:r>
            <a:r>
              <a:rPr lang="en-US" sz="2800" dirty="0" err="1">
                <a:solidFill>
                  <a:srgbClr val="FFFFFF"/>
                </a:solidFill>
                <a:latin typeface="Cy Grotesk Key"/>
              </a:rPr>
              <a:t>zaklenemo</a:t>
            </a:r>
            <a:r>
              <a:rPr lang="en-US" sz="2800" dirty="0">
                <a:solidFill>
                  <a:srgbClr val="FFFFFF"/>
                </a:solidFill>
                <a:latin typeface="Cy Grotesk Key"/>
              </a:rPr>
              <a:t> </a:t>
            </a:r>
            <a:r>
              <a:rPr lang="en-US" sz="2800" dirty="0" err="1">
                <a:solidFill>
                  <a:srgbClr val="FFFFFF"/>
                </a:solidFill>
                <a:latin typeface="Cy Grotesk Key"/>
              </a:rPr>
              <a:t>še</a:t>
            </a:r>
            <a:r>
              <a:rPr lang="en-US" sz="2800" dirty="0">
                <a:solidFill>
                  <a:srgbClr val="FFFFFF"/>
                </a:solidFill>
                <a:latin typeface="Cy Grotesk Key"/>
              </a:rPr>
              <a:t> s super </a:t>
            </a:r>
            <a:r>
              <a:rPr lang="en-US" sz="2800" dirty="0" err="1">
                <a:solidFill>
                  <a:srgbClr val="FFFFFF"/>
                </a:solidFill>
                <a:latin typeface="Cy Grotesk Key"/>
              </a:rPr>
              <a:t>močnim</a:t>
            </a:r>
            <a:r>
              <a:rPr lang="en-US" sz="2800" dirty="0">
                <a:solidFill>
                  <a:srgbClr val="FFFFFF"/>
                </a:solidFill>
                <a:latin typeface="Cy Grotesk Key"/>
              </a:rPr>
              <a:t> </a:t>
            </a:r>
            <a:r>
              <a:rPr lang="en-US" sz="2800" dirty="0" err="1">
                <a:solidFill>
                  <a:srgbClr val="FFFFFF"/>
                </a:solidFill>
                <a:latin typeface="Cy Grotesk Key"/>
              </a:rPr>
              <a:t>geslom</a:t>
            </a:r>
            <a:r>
              <a:rPr lang="en-US" sz="2800" dirty="0">
                <a:solidFill>
                  <a:srgbClr val="FFFFFF"/>
                </a:solidFill>
                <a:latin typeface="Cy Grotesk Key"/>
              </a:rPr>
              <a:t>, </a:t>
            </a:r>
            <a:r>
              <a:rPr lang="en-US" sz="2800" dirty="0" err="1">
                <a:solidFill>
                  <a:srgbClr val="FFFFFF"/>
                </a:solidFill>
                <a:latin typeface="Cy Grotesk Key"/>
              </a:rPr>
              <a:t>ki</a:t>
            </a:r>
            <a:r>
              <a:rPr lang="en-US" sz="2800" dirty="0">
                <a:solidFill>
                  <a:srgbClr val="FFFFFF"/>
                </a:solidFill>
                <a:latin typeface="Cy Grotesk Key"/>
              </a:rPr>
              <a:t> </a:t>
            </a:r>
            <a:r>
              <a:rPr lang="en-US" sz="2800" dirty="0" err="1">
                <a:solidFill>
                  <a:srgbClr val="FFFFFF"/>
                </a:solidFill>
                <a:latin typeface="Cy Grotesk Key"/>
              </a:rPr>
              <a:t>ga</a:t>
            </a:r>
            <a:r>
              <a:rPr lang="en-US" sz="2800" dirty="0">
                <a:solidFill>
                  <a:srgbClr val="FFFFFF"/>
                </a:solidFill>
                <a:latin typeface="Cy Grotesk Key"/>
              </a:rPr>
              <a:t> </a:t>
            </a:r>
            <a:r>
              <a:rPr lang="en-US" sz="2800" dirty="0" err="1">
                <a:solidFill>
                  <a:srgbClr val="FFFFFF"/>
                </a:solidFill>
                <a:latin typeface="Cy Grotesk Key"/>
              </a:rPr>
              <a:t>nastavimo</a:t>
            </a:r>
            <a:r>
              <a:rPr lang="en-US" sz="2800" dirty="0">
                <a:solidFill>
                  <a:srgbClr val="FFFFFF"/>
                </a:solidFill>
                <a:latin typeface="Cy Grotesk Key"/>
              </a:rPr>
              <a:t> za </a:t>
            </a:r>
            <a:r>
              <a:rPr lang="en-US" sz="2800" dirty="0" err="1">
                <a:solidFill>
                  <a:srgbClr val="FFFFFF"/>
                </a:solidFill>
                <a:latin typeface="Cy Grotesk Key"/>
              </a:rPr>
              <a:t>aplikacijo</a:t>
            </a:r>
            <a:r>
              <a:rPr lang="en-US" sz="2800" dirty="0">
                <a:solidFill>
                  <a:srgbClr val="FFFFFF"/>
                </a:solidFill>
                <a:latin typeface="Cy Grotesk Key"/>
              </a:rPr>
              <a:t>.</a:t>
            </a:r>
          </a:p>
          <a:p>
            <a:pPr algn="just">
              <a:lnSpc>
                <a:spcPts val="3920"/>
              </a:lnSpc>
            </a:pPr>
            <a:endParaRPr lang="en-US" sz="2800" dirty="0">
              <a:solidFill>
                <a:srgbClr val="FFFFFF"/>
              </a:solidFill>
              <a:latin typeface="Cy Grotesk Key"/>
            </a:endParaRPr>
          </a:p>
          <a:p>
            <a:pPr algn="just">
              <a:lnSpc>
                <a:spcPts val="3920"/>
              </a:lnSpc>
            </a:pPr>
            <a:r>
              <a:rPr lang="en-US" sz="2800" dirty="0" err="1">
                <a:solidFill>
                  <a:srgbClr val="FFFFFF"/>
                </a:solidFill>
                <a:latin typeface="Cy Grotesk Key"/>
              </a:rPr>
              <a:t>Dodatna</a:t>
            </a:r>
            <a:r>
              <a:rPr lang="en-US" sz="2800" dirty="0">
                <a:solidFill>
                  <a:srgbClr val="FFFFFF"/>
                </a:solidFill>
                <a:latin typeface="Cy Grotesk Key"/>
              </a:rPr>
              <a:t> </a:t>
            </a:r>
            <a:r>
              <a:rPr lang="en-US" sz="2800" dirty="0" err="1">
                <a:solidFill>
                  <a:srgbClr val="FFFFFF"/>
                </a:solidFill>
                <a:latin typeface="Cy Grotesk Key"/>
              </a:rPr>
              <a:t>zaščita</a:t>
            </a:r>
            <a:r>
              <a:rPr lang="en-US" sz="2800" dirty="0">
                <a:solidFill>
                  <a:srgbClr val="FFFFFF"/>
                </a:solidFill>
                <a:latin typeface="Cy Grotesk Key"/>
              </a:rPr>
              <a:t>: </a:t>
            </a:r>
            <a:r>
              <a:rPr lang="en-US" sz="2800" u="sng" dirty="0">
                <a:solidFill>
                  <a:schemeClr val="accent5">
                    <a:lumMod val="40000"/>
                    <a:lumOff val="60000"/>
                  </a:schemeClr>
                </a:solidFill>
                <a:latin typeface="Cy Grotesk Key Bold"/>
                <a:hlinkClick r:id="rId7" tooltip="https://safe.si/napotek/zasciti-svoj-racun-2-stopenjsko-avtentikacijo">
                  <a:extLst>
                    <a:ext uri="{A12FA001-AC4F-418D-AE19-62706E023703}">
                      <ahyp:hlinkClr xmlns:ahyp="http://schemas.microsoft.com/office/drawing/2018/hyperlinkcolor" val="tx"/>
                    </a:ext>
                  </a:extLst>
                </a:hlinkClick>
              </a:rPr>
              <a:t>2-stopenjska </a:t>
            </a:r>
            <a:r>
              <a:rPr lang="en-US" sz="2800" u="sng" dirty="0" err="1">
                <a:solidFill>
                  <a:schemeClr val="accent5">
                    <a:lumMod val="40000"/>
                    <a:lumOff val="60000"/>
                  </a:schemeClr>
                </a:solidFill>
                <a:latin typeface="Cy Grotesk Key Bold"/>
                <a:hlinkClick r:id="rId7" tooltip="https://safe.si/napotek/zasciti-svoj-racun-2-stopenjsko-avtentikacijo">
                  <a:extLst>
                    <a:ext uri="{A12FA001-AC4F-418D-AE19-62706E023703}">
                      <ahyp:hlinkClr xmlns:ahyp="http://schemas.microsoft.com/office/drawing/2018/hyperlinkcolor" val="tx"/>
                    </a:ext>
                  </a:extLst>
                </a:hlinkClick>
              </a:rPr>
              <a:t>avtentikacija</a:t>
            </a:r>
            <a:r>
              <a:rPr lang="en-US" sz="2800" u="sng" dirty="0">
                <a:solidFill>
                  <a:schemeClr val="accent5">
                    <a:lumMod val="40000"/>
                    <a:lumOff val="60000"/>
                  </a:schemeClr>
                </a:solidFill>
                <a:latin typeface="Cy Grotesk Key"/>
                <a:hlinkClick r:id="rId7" tooltip="https://safe.si/napotek/zasciti-svoj-racun-2-stopenjsko-avtentikacijo">
                  <a:extLst>
                    <a:ext uri="{A12FA001-AC4F-418D-AE19-62706E023703}">
                      <ahyp:hlinkClr xmlns:ahyp="http://schemas.microsoft.com/office/drawing/2018/hyperlinkcolor" val="tx"/>
                    </a:ext>
                  </a:extLst>
                </a:hlinkClick>
              </a:rPr>
              <a:t> </a:t>
            </a:r>
          </a:p>
          <a:p>
            <a:pPr algn="just">
              <a:lnSpc>
                <a:spcPts val="4759"/>
              </a:lnSpc>
            </a:pPr>
            <a:endParaRPr lang="en-US" sz="2800" u="sng" dirty="0">
              <a:solidFill>
                <a:srgbClr val="FFFFFF"/>
              </a:solidFill>
              <a:latin typeface="Cy Grotesk Key"/>
              <a:hlinkClick r:id="rId7" tooltip="https://safe.si/napotek/zasciti-svoj-racun-2-stopenjsko-avtentikacijo">
                <a:extLst>
                  <a:ext uri="{A12FA001-AC4F-418D-AE19-62706E023703}">
                    <ahyp:hlinkClr xmlns:ahyp="http://schemas.microsoft.com/office/drawing/2018/hyperlinkcolor" val="tx"/>
                  </a:ext>
                </a:extLst>
              </a:hlinkClick>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9527"/>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70989" y="1625673"/>
            <a:ext cx="8315388" cy="547159"/>
          </a:xfrm>
          <a:custGeom>
            <a:avLst/>
            <a:gdLst/>
            <a:ahLst/>
            <a:cxnLst/>
            <a:rect l="l" t="t" r="r" b="b"/>
            <a:pathLst>
              <a:path w="8315388" h="547159">
                <a:moveTo>
                  <a:pt x="0" y="0"/>
                </a:moveTo>
                <a:lnTo>
                  <a:pt x="8315388" y="0"/>
                </a:lnTo>
                <a:lnTo>
                  <a:pt x="8315388" y="547159"/>
                </a:lnTo>
                <a:lnTo>
                  <a:pt x="0" y="547159"/>
                </a:lnTo>
                <a:lnTo>
                  <a:pt x="0" y="0"/>
                </a:lnTo>
                <a:close/>
              </a:path>
            </a:pathLst>
          </a:custGeom>
          <a:blipFill>
            <a:blip r:embed="rId3"/>
            <a:stretch>
              <a:fillRect t="-45300" b="-45300"/>
            </a:stretch>
          </a:blipFill>
        </p:spPr>
      </p:sp>
      <p:sp>
        <p:nvSpPr>
          <p:cNvPr id="6" name="Freeform 6"/>
          <p:cNvSpPr/>
          <p:nvPr/>
        </p:nvSpPr>
        <p:spPr>
          <a:xfrm>
            <a:off x="9144000" y="3398385"/>
            <a:ext cx="8574917" cy="5723757"/>
          </a:xfrm>
          <a:custGeom>
            <a:avLst/>
            <a:gdLst/>
            <a:ahLst/>
            <a:cxnLst/>
            <a:rect l="l" t="t" r="r" b="b"/>
            <a:pathLst>
              <a:path w="8574917" h="5723757">
                <a:moveTo>
                  <a:pt x="0" y="0"/>
                </a:moveTo>
                <a:lnTo>
                  <a:pt x="8574917" y="0"/>
                </a:lnTo>
                <a:lnTo>
                  <a:pt x="8574917" y="5723757"/>
                </a:lnTo>
                <a:lnTo>
                  <a:pt x="0" y="5723757"/>
                </a:lnTo>
                <a:lnTo>
                  <a:pt x="0" y="0"/>
                </a:lnTo>
                <a:close/>
              </a:path>
            </a:pathLst>
          </a:custGeom>
          <a:blipFill>
            <a:blip r:embed="rId4"/>
            <a:stretch>
              <a:fillRect/>
            </a:stretch>
          </a:blipFill>
        </p:spPr>
      </p:sp>
      <p:sp>
        <p:nvSpPr>
          <p:cNvPr id="7" name="TextBox 7"/>
          <p:cNvSpPr txBox="1"/>
          <p:nvPr/>
        </p:nvSpPr>
        <p:spPr>
          <a:xfrm>
            <a:off x="670989" y="663013"/>
            <a:ext cx="10525723" cy="9626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5" tooltip="https://safe.si/nasveti/moja-identiteta-in-zasebnost/zascita-zasebnosti-na-spletu">
                  <a:extLst>
                    <a:ext uri="{A12FA001-AC4F-418D-AE19-62706E023703}">
                      <ahyp:hlinkClr xmlns:ahyp="http://schemas.microsoft.com/office/drawing/2018/hyperlinkcolor" val="tx"/>
                    </a:ext>
                  </a:extLst>
                </a:hlinkClick>
              </a:rPr>
              <a:t>OSEBNI PODATKI</a:t>
            </a:r>
          </a:p>
        </p:txBody>
      </p:sp>
      <p:sp>
        <p:nvSpPr>
          <p:cNvPr id="8" name="TextBox 8"/>
          <p:cNvSpPr txBox="1"/>
          <p:nvPr/>
        </p:nvSpPr>
        <p:spPr>
          <a:xfrm>
            <a:off x="979697" y="2268082"/>
            <a:ext cx="7697971" cy="8254365"/>
          </a:xfrm>
          <a:prstGeom prst="rect">
            <a:avLst/>
          </a:prstGeom>
        </p:spPr>
        <p:txBody>
          <a:bodyPr lIns="0" tIns="0" rIns="0" bIns="0" rtlCol="0" anchor="t">
            <a:spAutoFit/>
          </a:bodyPr>
          <a:lstStyle/>
          <a:p>
            <a:pPr algn="l">
              <a:lnSpc>
                <a:spcPts val="5039"/>
              </a:lnSpc>
            </a:pPr>
            <a:r>
              <a:rPr lang="en-US" sz="2799">
                <a:solidFill>
                  <a:srgbClr val="FFFFFF"/>
                </a:solidFill>
                <a:latin typeface="Cy Grotesk Key"/>
              </a:rPr>
              <a:t>Na spletu ne objavljamo svojih kontaktnih podatkov:</a:t>
            </a:r>
          </a:p>
          <a:p>
            <a:pPr marL="604519" lvl="1" indent="-302260" algn="l">
              <a:lnSpc>
                <a:spcPts val="5039"/>
              </a:lnSpc>
              <a:buFont typeface="Arial"/>
              <a:buChar char="•"/>
            </a:pPr>
            <a:r>
              <a:rPr lang="en-US" sz="2799">
                <a:solidFill>
                  <a:srgbClr val="FFFFFF"/>
                </a:solidFill>
                <a:latin typeface="Cy Grotesk Key"/>
              </a:rPr>
              <a:t>Ime in priimek</a:t>
            </a:r>
          </a:p>
          <a:p>
            <a:pPr marL="604519" lvl="1" indent="-302260" algn="l">
              <a:lnSpc>
                <a:spcPts val="5039"/>
              </a:lnSpc>
              <a:buFont typeface="Arial"/>
              <a:buChar char="•"/>
            </a:pPr>
            <a:r>
              <a:rPr lang="en-US" sz="2799">
                <a:solidFill>
                  <a:srgbClr val="FFFFFF"/>
                </a:solidFill>
                <a:latin typeface="Cy Grotesk Key"/>
              </a:rPr>
              <a:t>Naslov bivališča in šole</a:t>
            </a:r>
          </a:p>
          <a:p>
            <a:pPr marL="604519" lvl="1" indent="-302260" algn="l">
              <a:lnSpc>
                <a:spcPts val="5039"/>
              </a:lnSpc>
              <a:buFont typeface="Arial"/>
              <a:buChar char="•"/>
            </a:pPr>
            <a:r>
              <a:rPr lang="en-US" sz="2799">
                <a:solidFill>
                  <a:srgbClr val="FFFFFF"/>
                </a:solidFill>
                <a:latin typeface="Cy Grotesk Key"/>
              </a:rPr>
              <a:t>tvoj šolski urnik</a:t>
            </a:r>
          </a:p>
          <a:p>
            <a:pPr marL="604519" lvl="1" indent="-302260" algn="l">
              <a:lnSpc>
                <a:spcPts val="5039"/>
              </a:lnSpc>
              <a:buFont typeface="Arial"/>
              <a:buChar char="•"/>
            </a:pPr>
            <a:r>
              <a:rPr lang="en-US" sz="2799">
                <a:solidFill>
                  <a:srgbClr val="FFFFFF"/>
                </a:solidFill>
                <a:latin typeface="Cy Grotesk Key"/>
              </a:rPr>
              <a:t>E-poštni naslov</a:t>
            </a:r>
          </a:p>
          <a:p>
            <a:pPr marL="604519" lvl="1" indent="-302260" algn="l">
              <a:lnSpc>
                <a:spcPts val="5039"/>
              </a:lnSpc>
              <a:buFont typeface="Arial"/>
              <a:buChar char="•"/>
            </a:pPr>
            <a:r>
              <a:rPr lang="en-US" sz="2799">
                <a:solidFill>
                  <a:srgbClr val="FFFFFF"/>
                </a:solidFill>
                <a:latin typeface="Cy Grotesk Key"/>
              </a:rPr>
              <a:t>IP naslov</a:t>
            </a:r>
          </a:p>
          <a:p>
            <a:pPr marL="604519" lvl="1" indent="-302260" algn="l">
              <a:lnSpc>
                <a:spcPts val="5039"/>
              </a:lnSpc>
              <a:buFont typeface="Arial"/>
              <a:buChar char="•"/>
            </a:pPr>
            <a:r>
              <a:rPr lang="en-US" sz="2799">
                <a:solidFill>
                  <a:srgbClr val="FFFFFF"/>
                </a:solidFill>
                <a:latin typeface="Cy Grotesk Key"/>
              </a:rPr>
              <a:t>Geolokacija</a:t>
            </a:r>
          </a:p>
          <a:p>
            <a:pPr marL="604519" lvl="1" indent="-302260" algn="l">
              <a:lnSpc>
                <a:spcPts val="5039"/>
              </a:lnSpc>
              <a:buFont typeface="Arial"/>
              <a:buChar char="•"/>
            </a:pPr>
            <a:r>
              <a:rPr lang="en-US" sz="2799">
                <a:solidFill>
                  <a:srgbClr val="FFFFFF"/>
                </a:solidFill>
                <a:latin typeface="Cy Grotesk Key"/>
              </a:rPr>
              <a:t>Številke osebnih dokumentov, davčna številka</a:t>
            </a:r>
          </a:p>
          <a:p>
            <a:pPr marL="604519" lvl="1" indent="-302260" algn="l">
              <a:lnSpc>
                <a:spcPts val="5039"/>
              </a:lnSpc>
              <a:buFont typeface="Arial"/>
              <a:buChar char="•"/>
            </a:pPr>
            <a:r>
              <a:rPr lang="en-US" sz="2799">
                <a:solidFill>
                  <a:srgbClr val="FFFFFF"/>
                </a:solidFill>
                <a:latin typeface="Cy Grotesk Key"/>
              </a:rPr>
              <a:t>Telefonska številka</a:t>
            </a:r>
          </a:p>
          <a:p>
            <a:pPr algn="l">
              <a:lnSpc>
                <a:spcPts val="5039"/>
              </a:lnSpc>
            </a:pPr>
            <a:endParaRPr lang="en-US" sz="2799">
              <a:solidFill>
                <a:srgbClr val="FFFFFF"/>
              </a:solidFill>
              <a:latin typeface="Cy Grotesk Key"/>
            </a:endParaRPr>
          </a:p>
          <a:p>
            <a:pPr algn="l">
              <a:lnSpc>
                <a:spcPts val="5039"/>
              </a:lnSpc>
            </a:pPr>
            <a:endParaRPr lang="en-US" sz="2799">
              <a:solidFill>
                <a:srgbClr val="FFFFFF"/>
              </a:solidFill>
              <a:latin typeface="Cy Grotesk Key"/>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3464"/>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Freeform 5"/>
          <p:cNvSpPr/>
          <p:nvPr/>
        </p:nvSpPr>
        <p:spPr>
          <a:xfrm>
            <a:off x="697042" y="2867660"/>
            <a:ext cx="11938655" cy="547159"/>
          </a:xfrm>
          <a:custGeom>
            <a:avLst/>
            <a:gdLst/>
            <a:ahLst/>
            <a:cxnLst/>
            <a:rect l="l" t="t" r="r" b="b"/>
            <a:pathLst>
              <a:path w="11938655" h="547159">
                <a:moveTo>
                  <a:pt x="0" y="0"/>
                </a:moveTo>
                <a:lnTo>
                  <a:pt x="11938655" y="0"/>
                </a:lnTo>
                <a:lnTo>
                  <a:pt x="11938655" y="547159"/>
                </a:lnTo>
                <a:lnTo>
                  <a:pt x="0" y="547159"/>
                </a:lnTo>
                <a:lnTo>
                  <a:pt x="0" y="0"/>
                </a:lnTo>
                <a:close/>
              </a:path>
            </a:pathLst>
          </a:custGeom>
          <a:blipFill>
            <a:blip r:embed="rId3"/>
            <a:stretch>
              <a:fillRect t="-86825" b="-86825"/>
            </a:stretch>
          </a:blipFill>
        </p:spPr>
      </p:sp>
      <p:sp>
        <p:nvSpPr>
          <p:cNvPr id="6" name="Freeform 6"/>
          <p:cNvSpPr/>
          <p:nvPr/>
        </p:nvSpPr>
        <p:spPr>
          <a:xfrm>
            <a:off x="13825539" y="886750"/>
            <a:ext cx="3614109" cy="3383710"/>
          </a:xfrm>
          <a:custGeom>
            <a:avLst/>
            <a:gdLst/>
            <a:ahLst/>
            <a:cxnLst/>
            <a:rect l="l" t="t" r="r" b="b"/>
            <a:pathLst>
              <a:path w="3614109" h="3383710">
                <a:moveTo>
                  <a:pt x="0" y="0"/>
                </a:moveTo>
                <a:lnTo>
                  <a:pt x="3614109" y="0"/>
                </a:lnTo>
                <a:lnTo>
                  <a:pt x="3614109" y="3383709"/>
                </a:lnTo>
                <a:lnTo>
                  <a:pt x="0" y="33837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7" name="Freeform 7"/>
          <p:cNvSpPr/>
          <p:nvPr/>
        </p:nvSpPr>
        <p:spPr>
          <a:xfrm>
            <a:off x="9793674" y="4650212"/>
            <a:ext cx="8773181" cy="5845132"/>
          </a:xfrm>
          <a:custGeom>
            <a:avLst/>
            <a:gdLst/>
            <a:ahLst/>
            <a:cxnLst/>
            <a:rect l="l" t="t" r="r" b="b"/>
            <a:pathLst>
              <a:path w="8773181" h="5845132">
                <a:moveTo>
                  <a:pt x="0" y="0"/>
                </a:moveTo>
                <a:lnTo>
                  <a:pt x="8773181" y="0"/>
                </a:lnTo>
                <a:lnTo>
                  <a:pt x="8773181" y="5845132"/>
                </a:lnTo>
                <a:lnTo>
                  <a:pt x="0" y="5845132"/>
                </a:lnTo>
                <a:lnTo>
                  <a:pt x="0" y="0"/>
                </a:lnTo>
                <a:close/>
              </a:path>
            </a:pathLst>
          </a:custGeom>
          <a:blipFill>
            <a:blip r:embed="rId6">
              <a:alphaModFix amt="51000"/>
            </a:blip>
            <a:stretch>
              <a:fillRect/>
            </a:stretch>
          </a:blipFill>
        </p:spPr>
      </p:sp>
      <p:sp>
        <p:nvSpPr>
          <p:cNvPr id="8" name="TextBox 8"/>
          <p:cNvSpPr txBox="1"/>
          <p:nvPr/>
        </p:nvSpPr>
        <p:spPr>
          <a:xfrm>
            <a:off x="697042" y="914400"/>
            <a:ext cx="13483222" cy="1953260"/>
          </a:xfrm>
          <a:prstGeom prst="rect">
            <a:avLst/>
          </a:prstGeom>
        </p:spPr>
        <p:txBody>
          <a:bodyPr lIns="0" tIns="0" rIns="0" bIns="0" rtlCol="0" anchor="t">
            <a:spAutoFit/>
          </a:bodyPr>
          <a:lstStyle/>
          <a:p>
            <a:pPr algn="l">
              <a:lnSpc>
                <a:spcPts val="7840"/>
              </a:lnSpc>
              <a:spcBef>
                <a:spcPct val="0"/>
              </a:spcBef>
            </a:pP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SPLETNI BONTON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Pravila</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obnašanja</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na</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spletu</a:t>
            </a:r>
            <a:r>
              <a:rPr lang="en-US" sz="5600" u="sng" dirty="0">
                <a:solidFill>
                  <a:schemeClr val="accent5">
                    <a:lumMod val="40000"/>
                    <a:lumOff val="60000"/>
                  </a:schemeClr>
                </a:solidFill>
                <a:latin typeface="Monument"/>
                <a:hlinkClick r:id="rId7" tooltip="https://safe.si/nasveti/obnasanje-na-spletu">
                  <a:extLst>
                    <a:ext uri="{A12FA001-AC4F-418D-AE19-62706E023703}">
                      <ahyp:hlinkClr xmlns:ahyp="http://schemas.microsoft.com/office/drawing/2018/hyperlinkcolor" val="tx"/>
                    </a:ext>
                  </a:extLst>
                </a:hlinkClick>
              </a:rPr>
              <a:t>)</a:t>
            </a:r>
          </a:p>
        </p:txBody>
      </p:sp>
      <p:sp>
        <p:nvSpPr>
          <p:cNvPr id="9" name="TextBox 9"/>
          <p:cNvSpPr txBox="1"/>
          <p:nvPr/>
        </p:nvSpPr>
        <p:spPr>
          <a:xfrm>
            <a:off x="670989" y="8066932"/>
            <a:ext cx="10408347" cy="1216024"/>
          </a:xfrm>
          <a:prstGeom prst="rect">
            <a:avLst/>
          </a:prstGeom>
        </p:spPr>
        <p:txBody>
          <a:bodyPr lIns="0" tIns="0" rIns="0" bIns="0" rtlCol="0" anchor="t">
            <a:spAutoFit/>
          </a:bodyPr>
          <a:lstStyle/>
          <a:p>
            <a:pPr algn="l">
              <a:lnSpc>
                <a:spcPts val="4900"/>
              </a:lnSpc>
              <a:spcBef>
                <a:spcPct val="0"/>
              </a:spcBef>
            </a:pPr>
            <a:r>
              <a:rPr lang="en-US" sz="3500">
                <a:solidFill>
                  <a:srgbClr val="FFFFFF"/>
                </a:solidFill>
                <a:latin typeface="Cy Grotesk Key Bold"/>
              </a:rPr>
              <a:t>Sporov ne rešujemo preko spleta,  </a:t>
            </a:r>
          </a:p>
          <a:p>
            <a:pPr algn="l">
              <a:lnSpc>
                <a:spcPts val="4900"/>
              </a:lnSpc>
              <a:spcBef>
                <a:spcPct val="0"/>
              </a:spcBef>
            </a:pPr>
            <a:r>
              <a:rPr lang="en-US" sz="3500">
                <a:solidFill>
                  <a:srgbClr val="FFFFFF"/>
                </a:solidFill>
                <a:latin typeface="Cy Grotesk Key Bold"/>
              </a:rPr>
              <a:t>prav tako ne delimo pomembnih informacij!</a:t>
            </a:r>
          </a:p>
        </p:txBody>
      </p:sp>
      <p:sp>
        <p:nvSpPr>
          <p:cNvPr id="10" name="TextBox 10"/>
          <p:cNvSpPr txBox="1"/>
          <p:nvPr/>
        </p:nvSpPr>
        <p:spPr>
          <a:xfrm>
            <a:off x="670989" y="3473360"/>
            <a:ext cx="8801100"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Obnašanje</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na</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spletu</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- 10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naj</a:t>
            </a:r>
            <a:r>
              <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rPr>
              <a:t>nasvetov</a:t>
            </a:r>
            <a:endParaRPr lang="en-US" sz="3500" u="sng" dirty="0">
              <a:solidFill>
                <a:schemeClr val="accent5">
                  <a:lumMod val="40000"/>
                  <a:lumOff val="60000"/>
                </a:schemeClr>
              </a:solidFill>
              <a:latin typeface="Cy Grotesk Key Bold"/>
              <a:hlinkClick r:id="rId8" tooltip="https://safe.si/nasveti/obnasanje-na-spletu/obnasanje-in-komuniciranje-na-spletu-10-naj-nasvetov">
                <a:extLst>
                  <a:ext uri="{A12FA001-AC4F-418D-AE19-62706E023703}">
                    <ahyp:hlinkClr xmlns:ahyp="http://schemas.microsoft.com/office/drawing/2018/hyperlinkcolor" val="tx"/>
                  </a:ext>
                </a:extLst>
              </a:hlinkClick>
            </a:endParaRPr>
          </a:p>
        </p:txBody>
      </p:sp>
      <p:sp>
        <p:nvSpPr>
          <p:cNvPr id="11" name="TextBox 11"/>
          <p:cNvSpPr txBox="1"/>
          <p:nvPr/>
        </p:nvSpPr>
        <p:spPr>
          <a:xfrm>
            <a:off x="670989" y="4583537"/>
            <a:ext cx="8279994" cy="561051"/>
          </a:xfrm>
          <a:prstGeom prst="rect">
            <a:avLst/>
          </a:prstGeom>
        </p:spPr>
        <p:txBody>
          <a:bodyPr lIns="0" tIns="0" rIns="0" bIns="0" rtlCol="0" anchor="t">
            <a:spAutoFit/>
          </a:bodyPr>
          <a:lstStyle/>
          <a:p>
            <a:pPr algn="l">
              <a:lnSpc>
                <a:spcPts val="4900"/>
              </a:lnSpc>
            </a:pP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Spletnik</a:t>
            </a:r>
            <a:r>
              <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Bonton</a:t>
            </a:r>
            <a:r>
              <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na</a:t>
            </a:r>
            <a:r>
              <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rPr>
              <a:t>spletu</a:t>
            </a:r>
            <a:endParaRPr lang="en-US" sz="3500" u="sng" dirty="0">
              <a:solidFill>
                <a:schemeClr val="accent5">
                  <a:lumMod val="40000"/>
                  <a:lumOff val="60000"/>
                </a:schemeClr>
              </a:solidFill>
              <a:latin typeface="Cy Grotesk Key Bold"/>
              <a:hlinkClick r:id="rId9" tooltip="https://spletnik.si/blog/bonton-na-spletu/">
                <a:extLst>
                  <a:ext uri="{A12FA001-AC4F-418D-AE19-62706E023703}">
                    <ahyp:hlinkClr xmlns:ahyp="http://schemas.microsoft.com/office/drawing/2018/hyperlinkcolor" val="tx"/>
                  </a:ext>
                </a:extLst>
              </a:hlinkClick>
            </a:endParaRPr>
          </a:p>
        </p:txBody>
      </p:sp>
      <p:sp>
        <p:nvSpPr>
          <p:cNvPr id="12" name="TextBox 12"/>
          <p:cNvSpPr txBox="1"/>
          <p:nvPr/>
        </p:nvSpPr>
        <p:spPr>
          <a:xfrm>
            <a:off x="697042" y="6975878"/>
            <a:ext cx="8931831" cy="596900"/>
          </a:xfrm>
          <a:prstGeom prst="rect">
            <a:avLst/>
          </a:prstGeom>
        </p:spPr>
        <p:txBody>
          <a:bodyPr lIns="0" tIns="0" rIns="0" bIns="0" rtlCol="0" anchor="t">
            <a:spAutoFit/>
          </a:bodyPr>
          <a:lstStyle/>
          <a:p>
            <a:pPr algn="ctr">
              <a:lnSpc>
                <a:spcPts val="4900"/>
              </a:lnSpc>
              <a:spcBef>
                <a:spcPct val="0"/>
              </a:spcBef>
            </a:pPr>
            <a:r>
              <a:rPr lang="en-US" sz="3500">
                <a:solidFill>
                  <a:srgbClr val="FFFFFF"/>
                </a:solidFill>
                <a:latin typeface="Cy Grotesk Key Bold"/>
              </a:rPr>
              <a:t>Bodi tak, kot želiš, da so drugi do tebe</a:t>
            </a:r>
          </a:p>
        </p:txBody>
      </p:sp>
      <p:sp>
        <p:nvSpPr>
          <p:cNvPr id="13" name="TextBox 13"/>
          <p:cNvSpPr txBox="1"/>
          <p:nvPr/>
        </p:nvSpPr>
        <p:spPr>
          <a:xfrm>
            <a:off x="670989" y="5491161"/>
            <a:ext cx="8041972" cy="1216025"/>
          </a:xfrm>
          <a:prstGeom prst="rect">
            <a:avLst/>
          </a:prstGeom>
        </p:spPr>
        <p:txBody>
          <a:bodyPr lIns="0" tIns="0" rIns="0" bIns="0" rtlCol="0" anchor="t">
            <a:spAutoFit/>
          </a:bodyPr>
          <a:lstStyle/>
          <a:p>
            <a:pPr algn="ctr">
              <a:lnSpc>
                <a:spcPts val="4900"/>
              </a:lnSpc>
            </a:pPr>
            <a:r>
              <a:rPr lang="en-US" sz="3500">
                <a:solidFill>
                  <a:srgbClr val="FFFFFF"/>
                </a:solidFill>
                <a:latin typeface="Cy Grotesk Key Bold"/>
              </a:rPr>
              <a:t>Brez sovražnega govora na spletu, bodimo prijazni.</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6592" b="-6592"/>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TextBox 5"/>
          <p:cNvSpPr txBox="1"/>
          <p:nvPr/>
        </p:nvSpPr>
        <p:spPr>
          <a:xfrm>
            <a:off x="-68456" y="651962"/>
            <a:ext cx="17617011" cy="1953260"/>
          </a:xfrm>
          <a:prstGeom prst="rect">
            <a:avLst/>
          </a:prstGeom>
        </p:spPr>
        <p:txBody>
          <a:bodyPr lIns="0" tIns="0" rIns="0" bIns="0" rtlCol="0" anchor="t">
            <a:spAutoFit/>
          </a:bodyPr>
          <a:lstStyle/>
          <a:p>
            <a:pPr algn="ctr">
              <a:lnSpc>
                <a:spcPts val="7840"/>
              </a:lnSpc>
            </a:pP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Igranje</a:t>
            </a:r>
            <a:r>
              <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iger</a:t>
            </a:r>
            <a:r>
              <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 in </a:t>
            </a: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virtualni</a:t>
            </a:r>
            <a:r>
              <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 </a:t>
            </a:r>
            <a:r>
              <a:rPr lang="en-US" sz="5600" u="sng" dirty="0" err="1">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rPr>
              <a:t>svetovi</a:t>
            </a:r>
            <a:endParaRPr lang="en-US" sz="5600" u="sng" dirty="0">
              <a:solidFill>
                <a:schemeClr val="accent5">
                  <a:lumMod val="40000"/>
                  <a:lumOff val="60000"/>
                </a:schemeClr>
              </a:solidFill>
              <a:latin typeface="Monument"/>
              <a:hlinkClick r:id="rId3" tooltip="https://safe.si/nasveti/igranje-iger-in-virtualni-svetovi">
                <a:extLst>
                  <a:ext uri="{A12FA001-AC4F-418D-AE19-62706E023703}">
                    <ahyp:hlinkClr xmlns:ahyp="http://schemas.microsoft.com/office/drawing/2018/hyperlinkcolor" val="tx"/>
                  </a:ext>
                </a:extLst>
              </a:hlinkClick>
            </a:endParaRPr>
          </a:p>
          <a:p>
            <a:pPr algn="ctr">
              <a:lnSpc>
                <a:spcPts val="7840"/>
              </a:lnSpc>
              <a:spcBef>
                <a:spcPct val="0"/>
              </a:spcBef>
            </a:pPr>
            <a:r>
              <a:rPr lang="en-US" sz="5600" dirty="0">
                <a:solidFill>
                  <a:schemeClr val="accent5">
                    <a:lumMod val="40000"/>
                    <a:lumOff val="60000"/>
                  </a:schemeClr>
                </a:solidFill>
                <a:latin typeface="Monument"/>
              </a:rPr>
              <a:t> </a:t>
            </a:r>
          </a:p>
        </p:txBody>
      </p:sp>
      <p:sp>
        <p:nvSpPr>
          <p:cNvPr id="6" name="Freeform 6"/>
          <p:cNvSpPr/>
          <p:nvPr/>
        </p:nvSpPr>
        <p:spPr>
          <a:xfrm>
            <a:off x="220799" y="1685742"/>
            <a:ext cx="17038501" cy="243109"/>
          </a:xfrm>
          <a:custGeom>
            <a:avLst/>
            <a:gdLst/>
            <a:ahLst/>
            <a:cxnLst/>
            <a:rect l="l" t="t" r="r" b="b"/>
            <a:pathLst>
              <a:path w="17038501" h="243109">
                <a:moveTo>
                  <a:pt x="0" y="0"/>
                </a:moveTo>
                <a:lnTo>
                  <a:pt x="17038501" y="0"/>
                </a:lnTo>
                <a:lnTo>
                  <a:pt x="17038501" y="243109"/>
                </a:lnTo>
                <a:lnTo>
                  <a:pt x="0" y="243109"/>
                </a:lnTo>
                <a:lnTo>
                  <a:pt x="0" y="0"/>
                </a:lnTo>
                <a:close/>
              </a:path>
            </a:pathLst>
          </a:custGeom>
          <a:blipFill>
            <a:blip r:embed="rId4"/>
            <a:stretch>
              <a:fillRect t="-353497" r="-6037" b="-478565"/>
            </a:stretch>
          </a:blipFill>
        </p:spPr>
      </p:sp>
      <p:sp>
        <p:nvSpPr>
          <p:cNvPr id="7" name="Freeform 7">
            <a:hlinkClick r:id="rId5" tooltip="https://pegi.info"/>
          </p:cNvPr>
          <p:cNvSpPr/>
          <p:nvPr/>
        </p:nvSpPr>
        <p:spPr>
          <a:xfrm>
            <a:off x="10927478" y="5258072"/>
            <a:ext cx="6145515" cy="1521747"/>
          </a:xfrm>
          <a:custGeom>
            <a:avLst/>
            <a:gdLst/>
            <a:ahLst/>
            <a:cxnLst/>
            <a:rect l="l" t="t" r="r" b="b"/>
            <a:pathLst>
              <a:path w="6145515" h="1521747">
                <a:moveTo>
                  <a:pt x="0" y="0"/>
                </a:moveTo>
                <a:lnTo>
                  <a:pt x="6145515" y="0"/>
                </a:lnTo>
                <a:lnTo>
                  <a:pt x="6145515" y="1521747"/>
                </a:lnTo>
                <a:lnTo>
                  <a:pt x="0" y="1521747"/>
                </a:lnTo>
                <a:lnTo>
                  <a:pt x="0" y="0"/>
                </a:lnTo>
                <a:close/>
              </a:path>
            </a:pathLst>
          </a:custGeom>
          <a:blipFill>
            <a:blip r:embed="rId6"/>
            <a:stretch>
              <a:fillRect/>
            </a:stretch>
          </a:blipFill>
        </p:spPr>
      </p:sp>
      <p:sp>
        <p:nvSpPr>
          <p:cNvPr id="8" name="TextBox 8"/>
          <p:cNvSpPr txBox="1"/>
          <p:nvPr/>
        </p:nvSpPr>
        <p:spPr>
          <a:xfrm>
            <a:off x="10927478" y="3386092"/>
            <a:ext cx="6621077" cy="1481455"/>
          </a:xfrm>
          <a:prstGeom prst="rect">
            <a:avLst/>
          </a:prstGeom>
        </p:spPr>
        <p:txBody>
          <a:bodyPr lIns="0" tIns="0" rIns="0" bIns="0" rtlCol="0" anchor="t">
            <a:spAutoFit/>
          </a:bodyPr>
          <a:lstStyle/>
          <a:p>
            <a:pPr algn="l">
              <a:lnSpc>
                <a:spcPts val="3919"/>
              </a:lnSpc>
            </a:pPr>
            <a:r>
              <a:rPr lang="en-US" sz="2799">
                <a:solidFill>
                  <a:srgbClr val="FFFFFF"/>
                </a:solidFill>
                <a:latin typeface="Cy Grotesk Key"/>
              </a:rPr>
              <a:t>Vse igre niso primerne za vse starosti - pomagajmo si z oznakami PEGI</a:t>
            </a:r>
          </a:p>
        </p:txBody>
      </p:sp>
      <p:sp>
        <p:nvSpPr>
          <p:cNvPr id="9" name="TextBox 9"/>
          <p:cNvSpPr txBox="1"/>
          <p:nvPr/>
        </p:nvSpPr>
        <p:spPr>
          <a:xfrm>
            <a:off x="823926" y="2078807"/>
            <a:ext cx="16793085" cy="986155"/>
          </a:xfrm>
          <a:prstGeom prst="rect">
            <a:avLst/>
          </a:prstGeom>
        </p:spPr>
        <p:txBody>
          <a:bodyPr lIns="0" tIns="0" rIns="0" bIns="0" rtlCol="0" anchor="t">
            <a:spAutoFit/>
          </a:bodyPr>
          <a:lstStyle/>
          <a:p>
            <a:pPr algn="l">
              <a:lnSpc>
                <a:spcPts val="3919"/>
              </a:lnSpc>
            </a:pPr>
            <a:r>
              <a:rPr lang="en-US" sz="2799">
                <a:solidFill>
                  <a:srgbClr val="FFFFFF"/>
                </a:solidFill>
                <a:latin typeface="Cy Grotesk Key"/>
              </a:rPr>
              <a:t>Igranje iger je oblika zabave, ki ima na otroke tudi številne ugodne vplive, npr. spodbujajo reflekse, razvijajo strateško razmišljanje, omogočajo druženje s prijatelji </a:t>
            </a:r>
          </a:p>
        </p:txBody>
      </p:sp>
      <p:sp>
        <p:nvSpPr>
          <p:cNvPr id="10" name="TextBox 10"/>
          <p:cNvSpPr txBox="1"/>
          <p:nvPr/>
        </p:nvSpPr>
        <p:spPr>
          <a:xfrm>
            <a:off x="823926" y="3386092"/>
            <a:ext cx="7649777" cy="3957955"/>
          </a:xfrm>
          <a:prstGeom prst="rect">
            <a:avLst/>
          </a:prstGeom>
        </p:spPr>
        <p:txBody>
          <a:bodyPr lIns="0" tIns="0" rIns="0" bIns="0" rtlCol="0" anchor="t">
            <a:spAutoFit/>
          </a:bodyPr>
          <a:lstStyle/>
          <a:p>
            <a:pPr algn="l">
              <a:lnSpc>
                <a:spcPts val="3919"/>
              </a:lnSpc>
            </a:pPr>
            <a:r>
              <a:rPr lang="en-US" sz="2799">
                <a:solidFill>
                  <a:srgbClr val="FFFFFF"/>
                </a:solidFill>
                <a:latin typeface="Cy Grotesk Key"/>
              </a:rPr>
              <a:t>Tudi NEGATIVNI VPLIVI: </a:t>
            </a:r>
          </a:p>
          <a:p>
            <a:pPr marL="604519" lvl="1" indent="-302260" algn="l">
              <a:lnSpc>
                <a:spcPts val="3919"/>
              </a:lnSpc>
              <a:buFont typeface="Arial"/>
              <a:buChar char="•"/>
            </a:pPr>
            <a:r>
              <a:rPr lang="en-US" sz="2799">
                <a:solidFill>
                  <a:srgbClr val="FFFFFF"/>
                </a:solidFill>
                <a:latin typeface="Cy Grotesk Key"/>
              </a:rPr>
              <a:t>Zasvojenost. </a:t>
            </a:r>
          </a:p>
          <a:p>
            <a:pPr marL="604519" lvl="1" indent="-302260" algn="l">
              <a:lnSpc>
                <a:spcPts val="3919"/>
              </a:lnSpc>
              <a:buFont typeface="Arial"/>
              <a:buChar char="•"/>
            </a:pPr>
            <a:r>
              <a:rPr lang="en-US" sz="2799">
                <a:solidFill>
                  <a:srgbClr val="FFFFFF"/>
                </a:solidFill>
                <a:latin typeface="Cy Grotesk Key"/>
              </a:rPr>
              <a:t>Igranje neprimernih iger glede na starost otroka - prizori nasilja, spolnosti, uporaba drog.</a:t>
            </a:r>
          </a:p>
          <a:p>
            <a:pPr marL="604519" lvl="1" indent="-302260" algn="l">
              <a:lnSpc>
                <a:spcPts val="3919"/>
              </a:lnSpc>
              <a:buFont typeface="Arial"/>
              <a:buChar char="•"/>
            </a:pPr>
            <a:r>
              <a:rPr lang="en-US" sz="2799">
                <a:solidFill>
                  <a:srgbClr val="FFFFFF"/>
                </a:solidFill>
                <a:latin typeface="Cy Grotesk Key"/>
              </a:rPr>
              <a:t>Večigralske spletne igre - otrok lahko pride v stik z drugimi igralci, ki imajo slabi namen</a:t>
            </a:r>
          </a:p>
        </p:txBody>
      </p:sp>
      <p:sp>
        <p:nvSpPr>
          <p:cNvPr id="11" name="TextBox 11"/>
          <p:cNvSpPr txBox="1"/>
          <p:nvPr/>
        </p:nvSpPr>
        <p:spPr>
          <a:xfrm>
            <a:off x="1312981" y="8230237"/>
            <a:ext cx="6671667"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Igranje</a:t>
            </a:r>
            <a:r>
              <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iger</a:t>
            </a:r>
            <a:r>
              <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 - 10 </a:t>
            </a: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naj</a:t>
            </a:r>
            <a:r>
              <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rPr>
              <a:t>nasvetov</a:t>
            </a:r>
            <a:endParaRPr lang="en-US" sz="3500" u="sng" dirty="0">
              <a:solidFill>
                <a:schemeClr val="accent5">
                  <a:lumMod val="40000"/>
                  <a:lumOff val="60000"/>
                </a:schemeClr>
              </a:solidFill>
              <a:latin typeface="Cy Grotesk Key Bold"/>
              <a:hlinkClick r:id="rId7" tooltip="https://safe.si/nasveti/igranje-iger-in-virtualni-svetovi/igranje-iger-in-virtualni-svetovi-10-naj-nasvetov">
                <a:extLst>
                  <a:ext uri="{A12FA001-AC4F-418D-AE19-62706E023703}">
                    <ahyp:hlinkClr xmlns:ahyp="http://schemas.microsoft.com/office/drawing/2018/hyperlinkcolor" val="tx"/>
                  </a:ext>
                </a:extLst>
              </a:hlinkClick>
            </a:endParaRPr>
          </a:p>
        </p:txBody>
      </p:sp>
      <p:sp>
        <p:nvSpPr>
          <p:cNvPr id="12" name="TextBox 12"/>
          <p:cNvSpPr txBox="1"/>
          <p:nvPr/>
        </p:nvSpPr>
        <p:spPr>
          <a:xfrm>
            <a:off x="10927478" y="8230237"/>
            <a:ext cx="4816435"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rPr>
              <a:t>Zasvojenost</a:t>
            </a:r>
            <a:r>
              <a:rPr lang="en-US" sz="3500" u="sng" dirty="0">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rPr>
              <a:t> z </a:t>
            </a:r>
            <a:r>
              <a:rPr lang="en-US" sz="3500" u="sng" dirty="0" err="1">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rPr>
              <a:t>igrami</a:t>
            </a:r>
            <a:endParaRPr lang="en-US" sz="3500" u="sng" dirty="0">
              <a:solidFill>
                <a:schemeClr val="accent5">
                  <a:lumMod val="40000"/>
                  <a:lumOff val="60000"/>
                </a:schemeClr>
              </a:solidFill>
              <a:latin typeface="Cy Grotesk Key Bold"/>
              <a:hlinkClick r:id="rId8" tooltip="https://safe.si/nasveti/prekomerna-raba-novih-tehnologij/zasvojenost-z-igrami">
                <a:extLst>
                  <a:ext uri="{A12FA001-AC4F-418D-AE19-62706E023703}">
                    <ahyp:hlinkClr xmlns:ahyp="http://schemas.microsoft.com/office/drawing/2018/hyperlinkcolor" val="tx"/>
                  </a:ext>
                </a:extLst>
              </a:hlinkClic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3166" b="-83166"/>
            </a:stretch>
          </a:blipFill>
        </p:spPr>
      </p:sp>
      <p:sp>
        <p:nvSpPr>
          <p:cNvPr id="3" name="AutoShape 3"/>
          <p:cNvSpPr/>
          <p:nvPr/>
        </p:nvSpPr>
        <p:spPr>
          <a:xfrm>
            <a:off x="670989" y="487948"/>
            <a:ext cx="16946022" cy="0"/>
          </a:xfrm>
          <a:prstGeom prst="line">
            <a:avLst/>
          </a:prstGeom>
          <a:ln w="19050" cap="flat">
            <a:solidFill>
              <a:srgbClr val="FFFFFF">
                <a:alpha val="49804"/>
              </a:srgbClr>
            </a:solidFill>
            <a:prstDash val="solid"/>
            <a:headEnd type="none" w="sm" len="sm"/>
            <a:tailEnd type="none" w="sm" len="sm"/>
          </a:ln>
        </p:spPr>
      </p:sp>
      <p:sp>
        <p:nvSpPr>
          <p:cNvPr id="4" name="AutoShape 4"/>
          <p:cNvSpPr/>
          <p:nvPr/>
        </p:nvSpPr>
        <p:spPr>
          <a:xfrm>
            <a:off x="670989" y="9780002"/>
            <a:ext cx="16946022" cy="0"/>
          </a:xfrm>
          <a:prstGeom prst="line">
            <a:avLst/>
          </a:prstGeom>
          <a:ln w="19050" cap="flat">
            <a:solidFill>
              <a:srgbClr val="FFFFFF">
                <a:alpha val="49804"/>
              </a:srgbClr>
            </a:solidFill>
            <a:prstDash val="solid"/>
            <a:headEnd type="none" w="sm" len="sm"/>
            <a:tailEnd type="none" w="sm" len="sm"/>
          </a:ln>
        </p:spPr>
      </p:sp>
      <p:sp>
        <p:nvSpPr>
          <p:cNvPr id="5" name="TextBox 5"/>
          <p:cNvSpPr txBox="1"/>
          <p:nvPr/>
        </p:nvSpPr>
        <p:spPr>
          <a:xfrm>
            <a:off x="260161" y="383173"/>
            <a:ext cx="17356850" cy="1953260"/>
          </a:xfrm>
          <a:prstGeom prst="rect">
            <a:avLst/>
          </a:prstGeom>
        </p:spPr>
        <p:txBody>
          <a:bodyPr lIns="0" tIns="0" rIns="0" bIns="0" rtlCol="0" anchor="t">
            <a:spAutoFit/>
          </a:bodyPr>
          <a:lstStyle/>
          <a:p>
            <a:pPr algn="ctr">
              <a:lnSpc>
                <a:spcPts val="7840"/>
              </a:lnSpc>
              <a:spcBef>
                <a:spcPct val="0"/>
              </a:spcBef>
            </a:pPr>
            <a:r>
              <a:rPr lang="en-US" sz="5600" u="sng" dirty="0">
                <a:solidFill>
                  <a:schemeClr val="accent5">
                    <a:lumMod val="40000"/>
                    <a:lumOff val="60000"/>
                  </a:schemeClr>
                </a:solidFill>
                <a:latin typeface="Monument"/>
                <a:hlinkClick r:id="rId3" tooltip="https://safe.si/nasveti/prekomerna-raba-novih-tehnologij">
                  <a:extLst>
                    <a:ext uri="{A12FA001-AC4F-418D-AE19-62706E023703}">
                      <ahyp:hlinkClr xmlns:ahyp="http://schemas.microsoft.com/office/drawing/2018/hyperlinkcolor" val="tx"/>
                    </a:ext>
                  </a:extLst>
                </a:hlinkClick>
              </a:rPr>
              <a:t>PREKOMERNA RABA IN ZASVOJENOST</a:t>
            </a:r>
          </a:p>
        </p:txBody>
      </p:sp>
      <p:sp>
        <p:nvSpPr>
          <p:cNvPr id="6" name="Freeform 6"/>
          <p:cNvSpPr/>
          <p:nvPr/>
        </p:nvSpPr>
        <p:spPr>
          <a:xfrm>
            <a:off x="4812052" y="2189809"/>
            <a:ext cx="8253068" cy="588523"/>
          </a:xfrm>
          <a:custGeom>
            <a:avLst/>
            <a:gdLst/>
            <a:ahLst/>
            <a:cxnLst/>
            <a:rect l="l" t="t" r="r" b="b"/>
            <a:pathLst>
              <a:path w="8253068" h="588523">
                <a:moveTo>
                  <a:pt x="0" y="0"/>
                </a:moveTo>
                <a:lnTo>
                  <a:pt x="8253068" y="0"/>
                </a:lnTo>
                <a:lnTo>
                  <a:pt x="8253068" y="588522"/>
                </a:lnTo>
                <a:lnTo>
                  <a:pt x="0" y="588522"/>
                </a:lnTo>
                <a:lnTo>
                  <a:pt x="0" y="0"/>
                </a:lnTo>
                <a:close/>
              </a:path>
            </a:pathLst>
          </a:custGeom>
          <a:blipFill>
            <a:blip r:embed="rId4"/>
            <a:stretch>
              <a:fillRect t="-44072" b="-31803"/>
            </a:stretch>
          </a:blipFill>
        </p:spPr>
      </p:sp>
      <p:sp>
        <p:nvSpPr>
          <p:cNvPr id="7" name="TextBox 7"/>
          <p:cNvSpPr txBox="1"/>
          <p:nvPr/>
        </p:nvSpPr>
        <p:spPr>
          <a:xfrm>
            <a:off x="253375" y="2721181"/>
            <a:ext cx="18034625" cy="1099820"/>
          </a:xfrm>
          <a:prstGeom prst="rect">
            <a:avLst/>
          </a:prstGeom>
        </p:spPr>
        <p:txBody>
          <a:bodyPr lIns="0" tIns="0" rIns="0" bIns="0" rtlCol="0" anchor="t">
            <a:spAutoFit/>
          </a:bodyPr>
          <a:lstStyle/>
          <a:p>
            <a:pPr algn="ctr">
              <a:lnSpc>
                <a:spcPts val="4480"/>
              </a:lnSpc>
            </a:pPr>
            <a:r>
              <a:rPr lang="en-US" sz="3200">
                <a:solidFill>
                  <a:srgbClr val="F3FF0C"/>
                </a:solidFill>
                <a:latin typeface="Open Sans Bold"/>
              </a:rPr>
              <a:t>Računalnik in mobilne naprave predstavljajo pomemben del življenja najstnikov in nekaterih otrok - POZOR! Ne sme pa to postati središče otrokovega življenja. </a:t>
            </a:r>
          </a:p>
        </p:txBody>
      </p:sp>
      <p:sp>
        <p:nvSpPr>
          <p:cNvPr id="8" name="TextBox 8"/>
          <p:cNvSpPr txBox="1"/>
          <p:nvPr/>
        </p:nvSpPr>
        <p:spPr>
          <a:xfrm>
            <a:off x="670989" y="4062039"/>
            <a:ext cx="16532925" cy="3580765"/>
          </a:xfrm>
          <a:prstGeom prst="rect">
            <a:avLst/>
          </a:prstGeom>
        </p:spPr>
        <p:txBody>
          <a:bodyPr lIns="0" tIns="0" rIns="0" bIns="0" rtlCol="0" anchor="t">
            <a:spAutoFit/>
          </a:bodyPr>
          <a:lstStyle/>
          <a:p>
            <a:pPr algn="just">
              <a:lnSpc>
                <a:spcPts val="4759"/>
              </a:lnSpc>
            </a:pPr>
            <a:r>
              <a:rPr lang="en-US" sz="3399">
                <a:solidFill>
                  <a:srgbClr val="D0FDFF"/>
                </a:solidFill>
                <a:latin typeface="Open Sans Bold"/>
              </a:rPr>
              <a:t>NASVETI:</a:t>
            </a:r>
          </a:p>
          <a:p>
            <a:pPr marL="734059" lvl="1" indent="-367030" algn="just">
              <a:lnSpc>
                <a:spcPts val="4759"/>
              </a:lnSpc>
              <a:buFont typeface="Arial"/>
              <a:buChar char="•"/>
            </a:pPr>
            <a:r>
              <a:rPr lang="en-US" sz="3399">
                <a:solidFill>
                  <a:srgbClr val="D0FDFF"/>
                </a:solidFill>
                <a:latin typeface="Open Sans Bold"/>
              </a:rPr>
              <a:t>Računalnik naj bo v dnevnem prostoru zaradi nadzora nad trajanjem in vsebino (predvsem za mlajše otroke).</a:t>
            </a:r>
          </a:p>
          <a:p>
            <a:pPr marL="734059" lvl="1" indent="-367030" algn="just">
              <a:lnSpc>
                <a:spcPts val="4759"/>
              </a:lnSpc>
              <a:buFont typeface="Arial"/>
              <a:buChar char="•"/>
            </a:pPr>
            <a:r>
              <a:rPr lang="en-US" sz="3399">
                <a:solidFill>
                  <a:srgbClr val="D0FDFF"/>
                </a:solidFill>
                <a:latin typeface="Open Sans Bold"/>
              </a:rPr>
              <a:t>Med uporabo poskrbimo za aktivne odmore z gibanjem.</a:t>
            </a:r>
          </a:p>
          <a:p>
            <a:pPr marL="734059" lvl="1" indent="-367030" algn="just">
              <a:lnSpc>
                <a:spcPts val="4759"/>
              </a:lnSpc>
              <a:buFont typeface="Arial"/>
              <a:buChar char="•"/>
            </a:pPr>
            <a:r>
              <a:rPr lang="en-US" sz="3399">
                <a:solidFill>
                  <a:srgbClr val="D0FDFF"/>
                </a:solidFill>
                <a:latin typeface="Open Sans Bold"/>
              </a:rPr>
              <a:t>Otrok naj dve uri pred spanjem ne uporablja naprav. Modra svetloba iz mobilnih telefonov moti nastajanje melatonina (hormona spanja). </a:t>
            </a:r>
          </a:p>
        </p:txBody>
      </p:sp>
      <p:sp>
        <p:nvSpPr>
          <p:cNvPr id="9" name="TextBox 9"/>
          <p:cNvSpPr txBox="1"/>
          <p:nvPr/>
        </p:nvSpPr>
        <p:spPr>
          <a:xfrm>
            <a:off x="863088" y="8111355"/>
            <a:ext cx="14433471"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Znaki</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da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otrok</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postaja</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zasvojen</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s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telefonom</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ali</a:t>
            </a:r>
            <a:r>
              <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rPr>
              <a:t>računalnikom</a:t>
            </a:r>
            <a:endParaRPr lang="en-US" sz="3500" u="sng" dirty="0">
              <a:solidFill>
                <a:schemeClr val="accent5">
                  <a:lumMod val="40000"/>
                  <a:lumOff val="60000"/>
                </a:schemeClr>
              </a:solidFill>
              <a:latin typeface="Cy Grotesk Key Bold"/>
              <a:hlinkClick r:id="rId5" tooltip="https://safe.si/napotek/znaki-da-otrok-postaja-zasvojen-telefonom-ali-racunalnikom?width=900&amp;height=900&amp;iframe=true">
                <a:extLst>
                  <a:ext uri="{A12FA001-AC4F-418D-AE19-62706E023703}">
                    <ahyp:hlinkClr xmlns:ahyp="http://schemas.microsoft.com/office/drawing/2018/hyperlinkcolor" val="tx"/>
                  </a:ext>
                </a:extLst>
              </a:hlinkClick>
            </a:endParaRPr>
          </a:p>
        </p:txBody>
      </p:sp>
      <p:sp>
        <p:nvSpPr>
          <p:cNvPr id="10" name="TextBox 10"/>
          <p:cNvSpPr txBox="1"/>
          <p:nvPr/>
        </p:nvSpPr>
        <p:spPr>
          <a:xfrm>
            <a:off x="863088" y="8926513"/>
            <a:ext cx="13359646" cy="561051"/>
          </a:xfrm>
          <a:prstGeom prst="rect">
            <a:avLst/>
          </a:prstGeom>
        </p:spPr>
        <p:txBody>
          <a:bodyPr lIns="0" tIns="0" rIns="0" bIns="0" rtlCol="0" anchor="t">
            <a:spAutoFit/>
          </a:bodyPr>
          <a:lstStyle/>
          <a:p>
            <a:pPr algn="ctr">
              <a:lnSpc>
                <a:spcPts val="4900"/>
              </a:lnSpc>
            </a:pP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Smernice</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za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uporabo</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zaslonov</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pri</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otrocih</a:t>
            </a:r>
            <a:r>
              <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 in </a:t>
            </a:r>
            <a:r>
              <a:rPr lang="en-US" sz="3500" u="sng" dirty="0" err="1">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rPr>
              <a:t>mladostnikih</a:t>
            </a:r>
            <a:endParaRPr lang="en-US" sz="3500" u="sng" dirty="0">
              <a:solidFill>
                <a:schemeClr val="accent5">
                  <a:lumMod val="40000"/>
                  <a:lumOff val="60000"/>
                </a:schemeClr>
              </a:solidFill>
              <a:latin typeface="Cy Grotesk Key Bold"/>
              <a:hlinkClick r:id="rId6" tooltip="https://safe.si/gradiva/gradiva-za-starse/smernice-za-uporabo-zaslonov-pri-otrocih-in-mladostnikih">
                <a:extLst>
                  <a:ext uri="{A12FA001-AC4F-418D-AE19-62706E023703}">
                    <ahyp:hlinkClr xmlns:ahyp="http://schemas.microsoft.com/office/drawing/2018/hyperlinkcolor" val="tx"/>
                  </a:ext>
                </a:extLst>
              </a:hlinkClick>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1104</Words>
  <Application>Microsoft Office PowerPoint</Application>
  <PresentationFormat>Po meri</PresentationFormat>
  <Paragraphs>116</Paragraphs>
  <Slides>17</Slides>
  <Notes>0</Notes>
  <HiddenSlides>0</HiddenSlides>
  <MMClips>0</MMClips>
  <ScaleCrop>false</ScaleCrop>
  <HeadingPairs>
    <vt:vector size="6" baseType="variant">
      <vt:variant>
        <vt:lpstr>Uporabljene pisave</vt:lpstr>
      </vt:variant>
      <vt:variant>
        <vt:i4>8</vt:i4>
      </vt:variant>
      <vt:variant>
        <vt:lpstr>Tema</vt:lpstr>
      </vt:variant>
      <vt:variant>
        <vt:i4>1</vt:i4>
      </vt:variant>
      <vt:variant>
        <vt:lpstr>Naslovi diapozitivov</vt:lpstr>
      </vt:variant>
      <vt:variant>
        <vt:i4>17</vt:i4>
      </vt:variant>
    </vt:vector>
  </HeadingPairs>
  <TitlesOfParts>
    <vt:vector size="26" baseType="lpstr">
      <vt:lpstr>Cy Grotesk Key</vt:lpstr>
      <vt:lpstr>Monument</vt:lpstr>
      <vt:lpstr>Cy Grotesk Key Bold</vt:lpstr>
      <vt:lpstr>Arial</vt:lpstr>
      <vt:lpstr>Calibri</vt:lpstr>
      <vt:lpstr>Arimo</vt:lpstr>
      <vt:lpstr>Open Sans Bold</vt:lpstr>
      <vt:lpstr>Open Sans</vt:lpstr>
      <vt:lpstr>Office Theme</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lpstr>PowerPointova predstavitev</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VARNOST NA SPLETU (Spletna stran)</dc:title>
  <dc:creator>Učitelj</dc:creator>
  <cp:lastModifiedBy>admin flv</cp:lastModifiedBy>
  <cp:revision>4</cp:revision>
  <dcterms:created xsi:type="dcterms:W3CDTF">2006-08-16T00:00:00Z</dcterms:created>
  <dcterms:modified xsi:type="dcterms:W3CDTF">2024-05-09T09:53:05Z</dcterms:modified>
  <dc:identifier>DAGEIRzvPfg</dc:identifier>
</cp:coreProperties>
</file>